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7" r:id="rId3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2400376"/>
            <a:ext cx="7076440" cy="20441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6600" spc="-95" dirty="0" smtClean="0"/>
              <a:t>Business </a:t>
            </a:r>
            <a:r>
              <a:rPr sz="6600" spc="-95" dirty="0" smtClean="0"/>
              <a:t>Environment</a:t>
            </a:r>
            <a:endParaRPr sz="6600" dirty="0"/>
          </a:p>
        </p:txBody>
      </p:sp>
      <p:sp>
        <p:nvSpPr>
          <p:cNvPr id="3" name="object 3"/>
          <p:cNvSpPr txBox="1"/>
          <p:nvPr/>
        </p:nvSpPr>
        <p:spPr>
          <a:xfrm>
            <a:off x="457200" y="5257800"/>
            <a:ext cx="3810000" cy="856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32740">
              <a:lnSpc>
                <a:spcPct val="100000"/>
              </a:lnSpc>
              <a:spcBef>
                <a:spcPts val="100"/>
              </a:spcBef>
            </a:pPr>
            <a:r>
              <a:rPr lang="en-US" sz="1800" spc="-5" dirty="0" smtClean="0">
                <a:solidFill>
                  <a:srgbClr val="2E2B1F"/>
                </a:solidFill>
                <a:latin typeface="Times New Roman"/>
                <a:cs typeface="Times New Roman"/>
              </a:rPr>
              <a:t>Dr. </a:t>
            </a:r>
            <a:r>
              <a:rPr lang="en-US" sz="1800" spc="-5" dirty="0" err="1" smtClean="0">
                <a:solidFill>
                  <a:srgbClr val="2E2B1F"/>
                </a:solidFill>
                <a:latin typeface="Times New Roman"/>
                <a:cs typeface="Times New Roman"/>
              </a:rPr>
              <a:t>Jyoti</a:t>
            </a:r>
            <a:r>
              <a:rPr lang="en-US" sz="1800" spc="-5" dirty="0" smtClean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 err="1" smtClean="0">
                <a:solidFill>
                  <a:srgbClr val="2E2B1F"/>
                </a:solidFill>
                <a:latin typeface="Times New Roman"/>
                <a:cs typeface="Times New Roman"/>
              </a:rPr>
              <a:t>Harchekar</a:t>
            </a:r>
            <a:endParaRPr lang="en-US" sz="1800" spc="-5" dirty="0" smtClean="0">
              <a:solidFill>
                <a:srgbClr val="2E2B1F"/>
              </a:solidFill>
              <a:latin typeface="Times New Roman"/>
              <a:cs typeface="Times New Roman"/>
            </a:endParaRPr>
          </a:p>
          <a:p>
            <a:pPr marL="12700" marR="332740">
              <a:lnSpc>
                <a:spcPct val="100000"/>
              </a:lnSpc>
              <a:spcBef>
                <a:spcPts val="100"/>
              </a:spcBef>
            </a:pPr>
            <a:r>
              <a:rPr lang="en-US" spc="-5" dirty="0" smtClean="0">
                <a:solidFill>
                  <a:srgbClr val="2E2B1F"/>
                </a:solidFill>
                <a:latin typeface="Times New Roman"/>
                <a:cs typeface="Times New Roman"/>
              </a:rPr>
              <a:t>Assistant Professor, </a:t>
            </a:r>
            <a:r>
              <a:rPr lang="en-US" spc="-5" dirty="0" err="1" smtClean="0">
                <a:solidFill>
                  <a:srgbClr val="2E2B1F"/>
                </a:solidFill>
                <a:latin typeface="Times New Roman"/>
                <a:cs typeface="Times New Roman"/>
              </a:rPr>
              <a:t>Tilak</a:t>
            </a:r>
            <a:r>
              <a:rPr lang="en-US" spc="-5" dirty="0" smtClean="0">
                <a:solidFill>
                  <a:srgbClr val="2E2B1F"/>
                </a:solidFill>
                <a:latin typeface="Times New Roman"/>
                <a:cs typeface="Times New Roman"/>
              </a:rPr>
              <a:t> Maharashtra </a:t>
            </a:r>
            <a:r>
              <a:rPr lang="en-US" spc="-5" dirty="0" err="1" smtClean="0">
                <a:solidFill>
                  <a:srgbClr val="2E2B1F"/>
                </a:solidFill>
                <a:latin typeface="Times New Roman"/>
                <a:cs typeface="Times New Roman"/>
              </a:rPr>
              <a:t>Vidyapeeth</a:t>
            </a:r>
            <a:r>
              <a:rPr lang="en-US" spc="-5" dirty="0" smtClean="0">
                <a:solidFill>
                  <a:srgbClr val="2E2B1F"/>
                </a:solidFill>
                <a:latin typeface="Times New Roman"/>
                <a:cs typeface="Times New Roman"/>
              </a:rPr>
              <a:t>, </a:t>
            </a:r>
            <a:r>
              <a:rPr lang="en-US" spc="-5" dirty="0" err="1" smtClean="0">
                <a:solidFill>
                  <a:srgbClr val="2E2B1F"/>
                </a:solidFill>
                <a:latin typeface="Times New Roman"/>
                <a:cs typeface="Times New Roman"/>
              </a:rPr>
              <a:t>Pune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3118"/>
            <a:ext cx="728281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0" dirty="0"/>
              <a:t>EXTERNAL</a:t>
            </a:r>
            <a:r>
              <a:rPr spc="-450" dirty="0"/>
              <a:t> </a:t>
            </a:r>
            <a:r>
              <a:rPr spc="-90" dirty="0"/>
              <a:t>ENVIRONMENT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56663"/>
            <a:ext cx="6903720" cy="257556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200" u="heavy" spc="-5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Two</a:t>
            </a:r>
            <a:r>
              <a:rPr sz="2200" u="heavy" spc="-5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u="heavy" spc="-3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Types</a:t>
            </a:r>
            <a:endParaRPr sz="22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AutoNum type="alphaLcParenR"/>
              <a:tabLst>
                <a:tab pos="469900" algn="l"/>
                <a:tab pos="470534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Micro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Environment</a:t>
            </a:r>
            <a:endParaRPr sz="2200">
              <a:latin typeface="Times New Roman"/>
              <a:cs typeface="Times New Roman"/>
            </a:endParaRPr>
          </a:p>
          <a:p>
            <a:pPr marL="309245" marR="5080">
              <a:lnSpc>
                <a:spcPct val="100000"/>
              </a:lnSpc>
              <a:spcBef>
                <a:spcPts val="490"/>
              </a:spcBef>
            </a:pP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Consists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of actors in the </a:t>
            </a:r>
            <a:r>
              <a:rPr sz="2000" spc="-15" dirty="0">
                <a:solidFill>
                  <a:srgbClr val="2E2B1F"/>
                </a:solidFill>
                <a:latin typeface="Times New Roman"/>
                <a:cs typeface="Times New Roman"/>
              </a:rPr>
              <a:t>company’s </a:t>
            </a:r>
            <a:r>
              <a:rPr sz="2000" spc="-10" dirty="0">
                <a:solidFill>
                  <a:srgbClr val="2E2B1F"/>
                </a:solidFill>
                <a:latin typeface="Times New Roman"/>
                <a:cs typeface="Times New Roman"/>
              </a:rPr>
              <a:t>immediate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environment,</a:t>
            </a:r>
            <a:r>
              <a:rPr sz="2000" spc="-114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that 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affects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the performance of the</a:t>
            </a:r>
            <a:r>
              <a:rPr sz="2000" spc="-1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E2B1F"/>
                </a:solidFill>
                <a:latin typeface="Times New Roman"/>
                <a:cs typeface="Times New Roman"/>
              </a:rPr>
              <a:t>company.</a:t>
            </a:r>
            <a:endParaRPr sz="20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20"/>
              </a:spcBef>
              <a:buClr>
                <a:srgbClr val="A9A47B"/>
              </a:buClr>
              <a:buAutoNum type="alphaLcParenR" startAt="2"/>
              <a:tabLst>
                <a:tab pos="469900" algn="l"/>
                <a:tab pos="470534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Macro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Environment</a:t>
            </a:r>
            <a:endParaRPr sz="2200">
              <a:latin typeface="Times New Roman"/>
              <a:cs typeface="Times New Roman"/>
            </a:endParaRPr>
          </a:p>
          <a:p>
            <a:pPr marL="309245">
              <a:lnSpc>
                <a:spcPct val="100000"/>
              </a:lnSpc>
              <a:spcBef>
                <a:spcPts val="490"/>
              </a:spcBef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Consists of </a:t>
            </a:r>
            <a:r>
              <a:rPr sz="2000" spc="-10" dirty="0">
                <a:solidFill>
                  <a:srgbClr val="2E2B1F"/>
                </a:solidFill>
                <a:latin typeface="Times New Roman"/>
                <a:cs typeface="Times New Roman"/>
              </a:rPr>
              <a:t>larger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societal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forces that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affect all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the actors</a:t>
            </a:r>
            <a:r>
              <a:rPr sz="2000" spc="-20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in</a:t>
            </a:r>
            <a:endParaRPr sz="2000">
              <a:latin typeface="Times New Roman"/>
              <a:cs typeface="Times New Roman"/>
            </a:endParaRPr>
          </a:p>
          <a:p>
            <a:pPr marL="309245">
              <a:lnSpc>
                <a:spcPct val="100000"/>
              </a:lnSpc>
            </a:pPr>
            <a:r>
              <a:rPr sz="2000" spc="-15" dirty="0">
                <a:solidFill>
                  <a:srgbClr val="2E2B1F"/>
                </a:solidFill>
                <a:latin typeface="Times New Roman"/>
                <a:cs typeface="Times New Roman"/>
              </a:rPr>
              <a:t>company’s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micro</a:t>
            </a:r>
            <a:r>
              <a:rPr sz="20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environment.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3118"/>
            <a:ext cx="604012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5" dirty="0"/>
              <a:t>MICROENVIRONMENT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56663"/>
            <a:ext cx="7238365" cy="420243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25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  <a:tab pos="459740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Also known as </a:t>
            </a:r>
            <a:r>
              <a:rPr sz="2200" b="1" i="1" spc="-5" dirty="0">
                <a:solidFill>
                  <a:srgbClr val="2E2B1F"/>
                </a:solidFill>
                <a:latin typeface="Times New Roman"/>
                <a:cs typeface="Times New Roman"/>
              </a:rPr>
              <a:t>task</a:t>
            </a:r>
            <a:r>
              <a:rPr sz="2200" b="1" i="1" spc="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b="1" i="1" spc="-5" dirty="0">
                <a:solidFill>
                  <a:srgbClr val="2E2B1F"/>
                </a:solidFill>
                <a:latin typeface="Times New Roman"/>
                <a:cs typeface="Times New Roman"/>
              </a:rPr>
              <a:t>environment</a:t>
            </a:r>
            <a:r>
              <a:rPr sz="2200" b="1" i="1" spc="5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and	</a:t>
            </a:r>
            <a:r>
              <a:rPr sz="2200" b="1" i="1" spc="-5" dirty="0">
                <a:solidFill>
                  <a:srgbClr val="2E2B1F"/>
                </a:solidFill>
                <a:latin typeface="Times New Roman"/>
                <a:cs typeface="Times New Roman"/>
              </a:rPr>
              <a:t>operating</a:t>
            </a:r>
            <a:r>
              <a:rPr sz="2200" b="1" i="1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b="1" i="1" spc="-5" dirty="0">
                <a:solidFill>
                  <a:srgbClr val="2E2B1F"/>
                </a:solidFill>
                <a:latin typeface="Times New Roman"/>
                <a:cs typeface="Times New Roman"/>
              </a:rPr>
              <a:t>environment</a:t>
            </a:r>
            <a:endParaRPr sz="2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Include</a:t>
            </a:r>
            <a:endParaRPr sz="22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0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suppliers</a:t>
            </a:r>
            <a:endParaRPr sz="20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Marketing</a:t>
            </a:r>
            <a:r>
              <a:rPr sz="2000" spc="-6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intermediaries</a:t>
            </a:r>
            <a:endParaRPr sz="20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Competitors</a:t>
            </a:r>
            <a:endParaRPr sz="20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Customers</a:t>
            </a:r>
            <a:endParaRPr sz="20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84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Publics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20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More intimately linked with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the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company than 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macro</a:t>
            </a:r>
            <a:r>
              <a:rPr sz="2200" spc="7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factors</a:t>
            </a:r>
            <a:endParaRPr sz="2200">
              <a:latin typeface="Times New Roman"/>
              <a:cs typeface="Times New Roman"/>
            </a:endParaRPr>
          </a:p>
          <a:p>
            <a:pPr marL="241300" marR="12573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The 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micro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forces need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not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necessarily 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affect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all the firms in a  particular industry in the 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same</a:t>
            </a:r>
            <a:r>
              <a:rPr sz="2200" spc="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35" dirty="0">
                <a:solidFill>
                  <a:srgbClr val="2E2B1F"/>
                </a:solidFill>
                <a:latin typeface="Times New Roman"/>
                <a:cs typeface="Times New Roman"/>
              </a:rPr>
              <a:t>way.</a:t>
            </a:r>
            <a:endParaRPr sz="2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Some of the micro factors are particular to a</a:t>
            </a:r>
            <a:r>
              <a:rPr sz="2200" spc="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firm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3118"/>
            <a:ext cx="2037714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0" dirty="0"/>
              <a:t>suppliers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56663"/>
            <a:ext cx="6995795" cy="123317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62255" indent="-249554">
              <a:lnSpc>
                <a:spcPct val="100000"/>
              </a:lnSpc>
              <a:spcBef>
                <a:spcPts val="625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Those who supply the inputs to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2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2E2B1F"/>
                </a:solidFill>
                <a:latin typeface="Times New Roman"/>
                <a:cs typeface="Times New Roman"/>
              </a:rPr>
              <a:t>company.</a:t>
            </a:r>
            <a:endParaRPr sz="2200">
              <a:latin typeface="Times New Roman"/>
              <a:cs typeface="Times New Roman"/>
            </a:endParaRPr>
          </a:p>
          <a:p>
            <a:pPr marL="262255" indent="-249554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Source/Sources should be</a:t>
            </a:r>
            <a:r>
              <a:rPr sz="22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Reliable</a:t>
            </a:r>
            <a:endParaRPr sz="2200">
              <a:latin typeface="Times New Roman"/>
              <a:cs typeface="Times New Roman"/>
            </a:endParaRPr>
          </a:p>
          <a:p>
            <a:pPr marL="262255" indent="-249554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Uncertainty regarding the supply or other supply</a:t>
            </a:r>
            <a:r>
              <a:rPr sz="2200" spc="7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constraints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03560" y="2764662"/>
            <a:ext cx="47561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c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o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st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0240" y="2764662"/>
            <a:ext cx="6470015" cy="10979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compel companies to maintain high inventories causing  increases.</a:t>
            </a:r>
            <a:endParaRPr sz="2200">
              <a:latin typeface="Times New Roman"/>
              <a:cs typeface="Times New Roman"/>
            </a:endParaRPr>
          </a:p>
          <a:p>
            <a:pPr marL="262255" indent="-249554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65" dirty="0">
                <a:solidFill>
                  <a:srgbClr val="2E2B1F"/>
                </a:solidFill>
                <a:latin typeface="Times New Roman"/>
                <a:cs typeface="Times New Roman"/>
              </a:rPr>
              <a:t>Very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risky to depend on a single</a:t>
            </a:r>
            <a:r>
              <a:rPr sz="2200" spc="6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supplier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0240" y="3904869"/>
            <a:ext cx="730123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The purchasing department should “market” itself to suppliers,  to obtain favourable treatment during the periods of</a:t>
            </a:r>
            <a:r>
              <a:rPr sz="2200" spc="9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shortages.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3118"/>
            <a:ext cx="229679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5" dirty="0"/>
              <a:t>c</a:t>
            </a:r>
            <a:r>
              <a:rPr spc="-100" dirty="0"/>
              <a:t>u</a:t>
            </a:r>
            <a:r>
              <a:rPr spc="-105" dirty="0"/>
              <a:t>s</a:t>
            </a:r>
            <a:r>
              <a:rPr spc="-110" dirty="0"/>
              <a:t>t</a:t>
            </a:r>
            <a:r>
              <a:rPr spc="-100" dirty="0"/>
              <a:t>o</a:t>
            </a:r>
            <a:r>
              <a:rPr spc="-105" dirty="0"/>
              <a:t>me</a:t>
            </a:r>
            <a:r>
              <a:rPr spc="-100" dirty="0"/>
              <a:t>r</a:t>
            </a:r>
            <a:r>
              <a:rPr spc="-5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251863"/>
            <a:ext cx="6587490" cy="492887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62255" indent="-249554">
              <a:lnSpc>
                <a:spcPct val="100000"/>
              </a:lnSpc>
              <a:spcBef>
                <a:spcPts val="625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Major task of business is to create and sustain</a:t>
            </a:r>
            <a:r>
              <a:rPr sz="2200" spc="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customers</a:t>
            </a:r>
            <a:endParaRPr sz="2200">
              <a:latin typeface="Times New Roman"/>
              <a:cs typeface="Times New Roman"/>
            </a:endParaRPr>
          </a:p>
          <a:p>
            <a:pPr marL="262255" indent="-249554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Different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categories of</a:t>
            </a:r>
            <a:r>
              <a:rPr sz="2200" spc="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consumers</a:t>
            </a:r>
            <a:endParaRPr sz="22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Individuals</a:t>
            </a:r>
            <a:endParaRPr sz="20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Households</a:t>
            </a:r>
            <a:endParaRPr sz="20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Industries and other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commercial</a:t>
            </a:r>
            <a:r>
              <a:rPr sz="2000" spc="-10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establishments</a:t>
            </a:r>
            <a:endParaRPr sz="20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Government and other</a:t>
            </a:r>
            <a:r>
              <a:rPr sz="2000" spc="-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institutions</a:t>
            </a:r>
            <a:endParaRPr sz="2000">
              <a:latin typeface="Times New Roman"/>
              <a:cs typeface="Times New Roman"/>
            </a:endParaRPr>
          </a:p>
          <a:p>
            <a:pPr marL="262255" indent="-249554">
              <a:lnSpc>
                <a:spcPct val="100000"/>
              </a:lnSpc>
              <a:spcBef>
                <a:spcPts val="520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Depending on single customer is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too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risky</a:t>
            </a:r>
            <a:endParaRPr sz="2200">
              <a:latin typeface="Times New Roman"/>
              <a:cs typeface="Times New Roman"/>
            </a:endParaRPr>
          </a:p>
          <a:p>
            <a:pPr marL="262255" indent="-249554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Choice of customer should be done by</a:t>
            </a:r>
            <a:r>
              <a:rPr sz="2200" spc="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considering</a:t>
            </a:r>
            <a:endParaRPr sz="22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Relative</a:t>
            </a:r>
            <a:r>
              <a:rPr sz="20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profitability</a:t>
            </a:r>
            <a:endParaRPr sz="20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dependability</a:t>
            </a:r>
            <a:endParaRPr sz="20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stability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000" spc="-6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demand</a:t>
            </a:r>
            <a:endParaRPr sz="20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growth</a:t>
            </a:r>
            <a:r>
              <a:rPr sz="2000" spc="-5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prospectus</a:t>
            </a:r>
            <a:endParaRPr sz="20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extent of</a:t>
            </a:r>
            <a:r>
              <a:rPr sz="2000" spc="-5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competition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3118"/>
            <a:ext cx="266001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5" dirty="0"/>
              <a:t>competitors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319529"/>
            <a:ext cx="6937375" cy="24955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A </a:t>
            </a:r>
            <a:r>
              <a:rPr sz="2200" spc="-25" dirty="0">
                <a:solidFill>
                  <a:srgbClr val="2E2B1F"/>
                </a:solidFill>
                <a:latin typeface="Times New Roman"/>
                <a:cs typeface="Times New Roman"/>
              </a:rPr>
              <a:t>firm’s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competitors include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not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only the other firms 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which  market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the 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same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or similar product but also all those who  compete for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the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income of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200" spc="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consumers</a:t>
            </a:r>
            <a:endParaRPr sz="22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Desire</a:t>
            </a:r>
            <a:r>
              <a:rPr sz="20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competition</a:t>
            </a:r>
            <a:endParaRPr sz="20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Generic</a:t>
            </a:r>
            <a:r>
              <a:rPr sz="20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competition</a:t>
            </a:r>
            <a:endParaRPr sz="20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Product form</a:t>
            </a:r>
            <a:r>
              <a:rPr sz="2000" spc="-9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competition</a:t>
            </a:r>
            <a:endParaRPr sz="20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Brand</a:t>
            </a:r>
            <a:r>
              <a:rPr sz="20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competition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3118"/>
            <a:ext cx="565658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0" dirty="0"/>
              <a:t>Marketing</a:t>
            </a:r>
            <a:r>
              <a:rPr spc="-315" dirty="0"/>
              <a:t> </a:t>
            </a:r>
            <a:r>
              <a:rPr spc="-95" dirty="0"/>
              <a:t>intermediaries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624329"/>
            <a:ext cx="7262495" cy="4183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1061085" indent="-2286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Firms that aid the company in promoting, selling and  distributing its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goods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to final</a:t>
            </a:r>
            <a:r>
              <a:rPr sz="22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buyers.</a:t>
            </a:r>
            <a:endParaRPr sz="2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Include</a:t>
            </a:r>
            <a:endParaRPr sz="2200">
              <a:latin typeface="Times New Roman"/>
              <a:cs typeface="Times New Roman"/>
            </a:endParaRPr>
          </a:p>
          <a:p>
            <a:pPr marL="538480" marR="713740" lvl="1" indent="-228600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middlemen and merchants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who “help the company</a:t>
            </a:r>
            <a:r>
              <a:rPr sz="2000" spc="-1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find 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customers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or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close sales with</a:t>
            </a:r>
            <a:r>
              <a:rPr sz="2000" spc="-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them”</a:t>
            </a:r>
            <a:endParaRPr sz="20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Physical distribution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firms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which “ assist the company in</a:t>
            </a:r>
            <a:r>
              <a:rPr sz="2000" spc="-2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stocking</a:t>
            </a:r>
            <a:endParaRPr sz="2000">
              <a:latin typeface="Times New Roman"/>
              <a:cs typeface="Times New Roman"/>
            </a:endParaRPr>
          </a:p>
          <a:p>
            <a:pPr marL="538480">
              <a:lnSpc>
                <a:spcPct val="100000"/>
              </a:lnSpc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and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moving </a:t>
            </a:r>
            <a:r>
              <a:rPr sz="2000" spc="5" dirty="0">
                <a:solidFill>
                  <a:srgbClr val="2E2B1F"/>
                </a:solidFill>
                <a:latin typeface="Times New Roman"/>
                <a:cs typeface="Times New Roman"/>
              </a:rPr>
              <a:t>goods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from their origin to their</a:t>
            </a:r>
            <a:r>
              <a:rPr sz="2000" spc="-2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destinations”</a:t>
            </a:r>
            <a:endParaRPr sz="2000">
              <a:latin typeface="Times New Roman"/>
              <a:cs typeface="Times New Roman"/>
            </a:endParaRPr>
          </a:p>
          <a:p>
            <a:pPr marL="538480" marR="844550" lvl="1" indent="-22860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Marketing service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agencies which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“assist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the company</a:t>
            </a:r>
            <a:r>
              <a:rPr sz="2000" spc="-1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in 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targeting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and promoting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its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products to the right</a:t>
            </a:r>
            <a:r>
              <a:rPr sz="2000" spc="-2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markets”</a:t>
            </a:r>
            <a:endParaRPr sz="2000">
              <a:latin typeface="Times New Roman"/>
              <a:cs typeface="Times New Roman"/>
            </a:endParaRPr>
          </a:p>
          <a:p>
            <a:pPr marL="538480" marR="157480" lvl="1" indent="-22860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Financial intermediaries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which “finance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marketing activities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and  insure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business</a:t>
            </a:r>
            <a:r>
              <a:rPr sz="2000" spc="-9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risks”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30" dirty="0">
                <a:solidFill>
                  <a:srgbClr val="2E2B1F"/>
                </a:solidFill>
                <a:latin typeface="Times New Roman"/>
                <a:cs typeface="Times New Roman"/>
              </a:rPr>
              <a:t>Vital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links between the company and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the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final</a:t>
            </a:r>
            <a:r>
              <a:rPr sz="2200" spc="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consumers.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3118"/>
            <a:ext cx="163957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0" dirty="0"/>
              <a:t>publics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624329"/>
            <a:ext cx="7176770" cy="40798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46355" indent="-2286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Any group that has an actual or potential interest in or impact  on an </a:t>
            </a:r>
            <a:r>
              <a:rPr sz="2200" spc="-15" dirty="0">
                <a:solidFill>
                  <a:srgbClr val="2E2B1F"/>
                </a:solidFill>
                <a:latin typeface="Times New Roman"/>
                <a:cs typeface="Times New Roman"/>
              </a:rPr>
              <a:t>organization’s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ability to achieve its</a:t>
            </a:r>
            <a:r>
              <a:rPr sz="22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interests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Wingdings"/>
              <a:buChar char=""/>
            </a:pPr>
            <a:endParaRPr sz="315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E.g. Media publics,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citizens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action publics, local</a:t>
            </a:r>
            <a:r>
              <a:rPr sz="2000" spc="-17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publics</a:t>
            </a:r>
            <a:endParaRPr sz="2000">
              <a:latin typeface="Times New Roman"/>
              <a:cs typeface="Times New Roman"/>
            </a:endParaRPr>
          </a:p>
          <a:p>
            <a:pPr marL="241300" marR="165100" indent="-228600">
              <a:lnSpc>
                <a:spcPct val="100000"/>
              </a:lnSpc>
              <a:spcBef>
                <a:spcPts val="520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  <a:tab pos="1416685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Media attack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on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any company can influence the government  decisions	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affecting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2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2E2B1F"/>
                </a:solidFill>
                <a:latin typeface="Times New Roman"/>
                <a:cs typeface="Times New Roman"/>
              </a:rPr>
              <a:t>company.</a:t>
            </a:r>
            <a:endParaRPr sz="2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Environmental pollution is an issue often taken up by</a:t>
            </a:r>
            <a:r>
              <a:rPr sz="2200" spc="9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number</a:t>
            </a:r>
            <a:endParaRPr sz="2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of local</a:t>
            </a:r>
            <a:r>
              <a:rPr sz="22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publics</a:t>
            </a:r>
            <a:endParaRPr sz="2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Publics are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not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always threat to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2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business.</a:t>
            </a:r>
            <a:endParaRPr sz="2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Fruitful cooperation between a company and the local</a:t>
            </a:r>
            <a:r>
              <a:rPr sz="2200" spc="9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publics</a:t>
            </a:r>
            <a:endParaRPr sz="2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5"/>
              </a:spcBef>
            </a:pP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may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be established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for the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mutual</a:t>
            </a:r>
            <a:r>
              <a:rPr sz="22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benefit.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3118"/>
            <a:ext cx="639889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85" dirty="0"/>
              <a:t>MACRO</a:t>
            </a:r>
            <a:r>
              <a:rPr spc="-295" dirty="0"/>
              <a:t> </a:t>
            </a:r>
            <a:r>
              <a:rPr spc="-90" dirty="0"/>
              <a:t>ENVIRONMENT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624330"/>
            <a:ext cx="7302500" cy="3953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1056005" indent="-228600">
              <a:lnSpc>
                <a:spcPct val="100000"/>
              </a:lnSpc>
              <a:spcBef>
                <a:spcPts val="105"/>
              </a:spcBef>
              <a:buClr>
                <a:srgbClr val="A9A47B"/>
              </a:buClr>
              <a:buSzPct val="95000"/>
              <a:buFont typeface="Wingdings"/>
              <a:buChar char=""/>
              <a:tabLst>
                <a:tab pos="241300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Consists of </a:t>
            </a:r>
            <a:r>
              <a:rPr sz="2000" spc="-10" dirty="0">
                <a:solidFill>
                  <a:srgbClr val="2E2B1F"/>
                </a:solidFill>
                <a:latin typeface="Times New Roman"/>
                <a:cs typeface="Times New Roman"/>
              </a:rPr>
              <a:t>larger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societal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forces that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affect all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the actors</a:t>
            </a:r>
            <a:r>
              <a:rPr sz="2000" spc="-19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in  </a:t>
            </a:r>
            <a:r>
              <a:rPr sz="2000" spc="-15" dirty="0">
                <a:solidFill>
                  <a:srgbClr val="2E2B1F"/>
                </a:solidFill>
                <a:latin typeface="Times New Roman"/>
                <a:cs typeface="Times New Roman"/>
              </a:rPr>
              <a:t>company’s </a:t>
            </a:r>
            <a:r>
              <a:rPr sz="2000" spc="-10" dirty="0">
                <a:solidFill>
                  <a:srgbClr val="2E2B1F"/>
                </a:solidFill>
                <a:latin typeface="Times New Roman"/>
                <a:cs typeface="Times New Roman"/>
              </a:rPr>
              <a:t>micro</a:t>
            </a:r>
            <a:r>
              <a:rPr sz="20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environment-namely</a:t>
            </a:r>
            <a:endParaRPr sz="2000">
              <a:latin typeface="Times New Roman"/>
              <a:cs typeface="Times New Roman"/>
            </a:endParaRPr>
          </a:p>
          <a:p>
            <a:pPr marL="607060" lvl="1" indent="-228600">
              <a:lnSpc>
                <a:spcPct val="100000"/>
              </a:lnSpc>
              <a:spcBef>
                <a:spcPts val="440"/>
              </a:spcBef>
              <a:buClr>
                <a:srgbClr val="A9A47B"/>
              </a:buClr>
              <a:buFont typeface="Wingdings"/>
              <a:buChar char=""/>
              <a:tabLst>
                <a:tab pos="607695" algn="l"/>
              </a:tabLst>
            </a:pPr>
            <a:r>
              <a:rPr sz="18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18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E2B1F"/>
                </a:solidFill>
                <a:latin typeface="Times New Roman"/>
                <a:cs typeface="Times New Roman"/>
              </a:rPr>
              <a:t>demographic,</a:t>
            </a:r>
            <a:endParaRPr sz="1800">
              <a:latin typeface="Times New Roman"/>
              <a:cs typeface="Times New Roman"/>
            </a:endParaRPr>
          </a:p>
          <a:p>
            <a:pPr marL="607060" lvl="1" indent="-228600">
              <a:lnSpc>
                <a:spcPct val="100000"/>
              </a:lnSpc>
              <a:spcBef>
                <a:spcPts val="434"/>
              </a:spcBef>
              <a:buClr>
                <a:srgbClr val="A9A47B"/>
              </a:buClr>
              <a:buFont typeface="Wingdings"/>
              <a:buChar char=""/>
              <a:tabLst>
                <a:tab pos="607695" algn="l"/>
              </a:tabLst>
            </a:pPr>
            <a:r>
              <a:rPr sz="1800" dirty="0">
                <a:solidFill>
                  <a:srgbClr val="2E2B1F"/>
                </a:solidFill>
                <a:latin typeface="Times New Roman"/>
                <a:cs typeface="Times New Roman"/>
              </a:rPr>
              <a:t>economic,</a:t>
            </a:r>
            <a:endParaRPr sz="1800">
              <a:latin typeface="Times New Roman"/>
              <a:cs typeface="Times New Roman"/>
            </a:endParaRPr>
          </a:p>
          <a:p>
            <a:pPr marL="607060" lvl="1" indent="-228600">
              <a:lnSpc>
                <a:spcPct val="100000"/>
              </a:lnSpc>
              <a:spcBef>
                <a:spcPts val="430"/>
              </a:spcBef>
              <a:buClr>
                <a:srgbClr val="A9A47B"/>
              </a:buClr>
              <a:buFont typeface="Wingdings"/>
              <a:buChar char=""/>
              <a:tabLst>
                <a:tab pos="607695" algn="l"/>
              </a:tabLst>
            </a:pPr>
            <a:r>
              <a:rPr sz="1800" dirty="0">
                <a:solidFill>
                  <a:srgbClr val="2E2B1F"/>
                </a:solidFill>
                <a:latin typeface="Times New Roman"/>
                <a:cs typeface="Times New Roman"/>
              </a:rPr>
              <a:t>natural,</a:t>
            </a:r>
            <a:endParaRPr sz="1800">
              <a:latin typeface="Times New Roman"/>
              <a:cs typeface="Times New Roman"/>
            </a:endParaRPr>
          </a:p>
          <a:p>
            <a:pPr marL="607060" lvl="1" indent="-228600">
              <a:lnSpc>
                <a:spcPct val="100000"/>
              </a:lnSpc>
              <a:spcBef>
                <a:spcPts val="430"/>
              </a:spcBef>
              <a:buClr>
                <a:srgbClr val="A9A47B"/>
              </a:buClr>
              <a:buFont typeface="Wingdings"/>
              <a:buChar char=""/>
              <a:tabLst>
                <a:tab pos="607695" algn="l"/>
              </a:tabLst>
            </a:pPr>
            <a:r>
              <a:rPr sz="1800" dirty="0">
                <a:solidFill>
                  <a:srgbClr val="2E2B1F"/>
                </a:solidFill>
                <a:latin typeface="Times New Roman"/>
                <a:cs typeface="Times New Roman"/>
              </a:rPr>
              <a:t>technological,</a:t>
            </a:r>
            <a:endParaRPr sz="1800">
              <a:latin typeface="Times New Roman"/>
              <a:cs typeface="Times New Roman"/>
            </a:endParaRPr>
          </a:p>
          <a:p>
            <a:pPr marL="607060" lvl="1" indent="-228600">
              <a:lnSpc>
                <a:spcPct val="100000"/>
              </a:lnSpc>
              <a:spcBef>
                <a:spcPts val="434"/>
              </a:spcBef>
              <a:buClr>
                <a:srgbClr val="A9A47B"/>
              </a:buClr>
              <a:buFont typeface="Wingdings"/>
              <a:buChar char=""/>
              <a:tabLst>
                <a:tab pos="607695" algn="l"/>
              </a:tabLst>
            </a:pPr>
            <a:r>
              <a:rPr sz="1800" dirty="0">
                <a:solidFill>
                  <a:srgbClr val="2E2B1F"/>
                </a:solidFill>
                <a:latin typeface="Times New Roman"/>
                <a:cs typeface="Times New Roman"/>
              </a:rPr>
              <a:t>political</a:t>
            </a:r>
            <a:r>
              <a:rPr sz="18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E2B1F"/>
                </a:solidFill>
                <a:latin typeface="Times New Roman"/>
                <a:cs typeface="Times New Roman"/>
              </a:rPr>
              <a:t>and</a:t>
            </a:r>
            <a:endParaRPr sz="1800">
              <a:latin typeface="Times New Roman"/>
              <a:cs typeface="Times New Roman"/>
            </a:endParaRPr>
          </a:p>
          <a:p>
            <a:pPr marL="607060" lvl="1" indent="-228600">
              <a:lnSpc>
                <a:spcPct val="100000"/>
              </a:lnSpc>
              <a:spcBef>
                <a:spcPts val="434"/>
              </a:spcBef>
              <a:buClr>
                <a:srgbClr val="A9A47B"/>
              </a:buClr>
              <a:buFont typeface="Wingdings"/>
              <a:buChar char=""/>
              <a:tabLst>
                <a:tab pos="607695" algn="l"/>
              </a:tabLst>
            </a:pPr>
            <a:r>
              <a:rPr sz="1800" dirty="0">
                <a:solidFill>
                  <a:srgbClr val="2E2B1F"/>
                </a:solidFill>
                <a:latin typeface="Times New Roman"/>
                <a:cs typeface="Times New Roman"/>
              </a:rPr>
              <a:t>cultural</a:t>
            </a:r>
            <a:r>
              <a:rPr sz="18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E2B1F"/>
                </a:solidFill>
                <a:latin typeface="Times New Roman"/>
                <a:cs typeface="Times New Roman"/>
              </a:rPr>
              <a:t>forces</a:t>
            </a:r>
            <a:endParaRPr sz="1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470"/>
              </a:spcBef>
              <a:buClr>
                <a:srgbClr val="A9A47B"/>
              </a:buClr>
              <a:buSzPct val="95000"/>
              <a:buFont typeface="Wingdings"/>
              <a:buChar char=""/>
              <a:tabLst>
                <a:tab pos="241300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Also </a:t>
            </a:r>
            <a:r>
              <a:rPr sz="2000" spc="5" dirty="0">
                <a:solidFill>
                  <a:srgbClr val="2E2B1F"/>
                </a:solidFill>
                <a:latin typeface="Times New Roman"/>
                <a:cs typeface="Times New Roman"/>
              </a:rPr>
              <a:t>known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as </a:t>
            </a:r>
            <a:r>
              <a:rPr sz="2000" i="1" dirty="0">
                <a:solidFill>
                  <a:srgbClr val="2E2B1F"/>
                </a:solidFill>
                <a:latin typeface="Times New Roman"/>
                <a:cs typeface="Times New Roman"/>
              </a:rPr>
              <a:t>Societal</a:t>
            </a:r>
            <a:r>
              <a:rPr sz="2000" i="1" spc="3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2E2B1F"/>
                </a:solidFill>
                <a:latin typeface="Times New Roman"/>
                <a:cs typeface="Times New Roman"/>
              </a:rPr>
              <a:t>Environment</a:t>
            </a:r>
            <a:endParaRPr sz="20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00000"/>
              </a:lnSpc>
              <a:spcBef>
                <a:spcPts val="480"/>
              </a:spcBef>
              <a:buClr>
                <a:srgbClr val="A9A47B"/>
              </a:buClr>
              <a:buSzPct val="95000"/>
              <a:buFont typeface="Wingdings"/>
              <a:buChar char=""/>
              <a:tabLst>
                <a:tab pos="241300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Societal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Environment includes general forces that do </a:t>
            </a:r>
            <a:r>
              <a:rPr sz="2000" spc="5" dirty="0">
                <a:solidFill>
                  <a:srgbClr val="2E2B1F"/>
                </a:solidFill>
                <a:latin typeface="Times New Roman"/>
                <a:cs typeface="Times New Roman"/>
              </a:rPr>
              <a:t>not</a:t>
            </a:r>
            <a:r>
              <a:rPr sz="2000" spc="-2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directly  touch on short-run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activities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of the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organization </a:t>
            </a:r>
            <a:r>
              <a:rPr sz="2000" spc="5" dirty="0">
                <a:solidFill>
                  <a:srgbClr val="2E2B1F"/>
                </a:solidFill>
                <a:latin typeface="Times New Roman"/>
                <a:cs typeface="Times New Roman"/>
              </a:rPr>
              <a:t>but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that can, and  often do, influence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its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long-run</a:t>
            </a:r>
            <a:r>
              <a:rPr sz="2000" spc="-16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decisions.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3118"/>
            <a:ext cx="535114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0" dirty="0"/>
              <a:t>Economic</a:t>
            </a:r>
            <a:r>
              <a:rPr spc="-280" dirty="0"/>
              <a:t> </a:t>
            </a:r>
            <a:r>
              <a:rPr spc="-95" dirty="0"/>
              <a:t>Environment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56860"/>
            <a:ext cx="7346315" cy="4185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62255" indent="-249554">
              <a:lnSpc>
                <a:spcPct val="100000"/>
              </a:lnSpc>
              <a:spcBef>
                <a:spcPts val="625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Important factors</a:t>
            </a:r>
            <a:r>
              <a:rPr sz="2200" spc="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are:</a:t>
            </a:r>
            <a:endParaRPr sz="22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Economic</a:t>
            </a:r>
            <a:r>
              <a:rPr sz="20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conditions</a:t>
            </a:r>
            <a:endParaRPr sz="20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Economic</a:t>
            </a:r>
            <a:r>
              <a:rPr sz="2000" spc="-1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policies</a:t>
            </a:r>
            <a:endParaRPr sz="20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Economic</a:t>
            </a:r>
            <a:r>
              <a:rPr sz="2000" spc="-114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systems</a:t>
            </a:r>
            <a:endParaRPr sz="2000">
              <a:latin typeface="Times New Roman"/>
              <a:cs typeface="Times New Roman"/>
            </a:endParaRPr>
          </a:p>
          <a:p>
            <a:pPr marL="262255" indent="-249554">
              <a:lnSpc>
                <a:spcPct val="100000"/>
              </a:lnSpc>
              <a:spcBef>
                <a:spcPts val="520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u="heavy" spc="-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Economic</a:t>
            </a:r>
            <a:r>
              <a:rPr sz="2200" u="heavy" spc="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u="heavy" spc="-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condition</a:t>
            </a:r>
            <a:endParaRPr sz="2200">
              <a:latin typeface="Times New Roman"/>
              <a:cs typeface="Times New Roman"/>
            </a:endParaRPr>
          </a:p>
          <a:p>
            <a:pPr marL="538480" marR="5080" lvl="1" indent="-228600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The economic conditions of a country –for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example,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the nature of  the </a:t>
            </a:r>
            <a:r>
              <a:rPr sz="2000" spc="-20" dirty="0">
                <a:solidFill>
                  <a:srgbClr val="2E2B1F"/>
                </a:solidFill>
                <a:latin typeface="Times New Roman"/>
                <a:cs typeface="Times New Roman"/>
              </a:rPr>
              <a:t>economy,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the stage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of development of the </a:t>
            </a:r>
            <a:r>
              <a:rPr sz="2000" spc="-20" dirty="0">
                <a:solidFill>
                  <a:srgbClr val="2E2B1F"/>
                </a:solidFill>
                <a:latin typeface="Times New Roman"/>
                <a:cs typeface="Times New Roman"/>
              </a:rPr>
              <a:t>economy,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economic 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resources, the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level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of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income,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the distribution of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income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and 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assets, etc.-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are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among the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very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important determinants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of business  strategies.</a:t>
            </a:r>
            <a:endParaRPr sz="2000">
              <a:latin typeface="Times New Roman"/>
              <a:cs typeface="Times New Roman"/>
            </a:endParaRPr>
          </a:p>
          <a:p>
            <a:pPr marL="538480" marR="76835" lvl="1" indent="-22860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In a developing </a:t>
            </a:r>
            <a:r>
              <a:rPr sz="2000" spc="-15" dirty="0">
                <a:solidFill>
                  <a:srgbClr val="2E2B1F"/>
                </a:solidFill>
                <a:latin typeface="Times New Roman"/>
                <a:cs typeface="Times New Roman"/>
              </a:rPr>
              <a:t>country,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the low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income </a:t>
            </a:r>
            <a:r>
              <a:rPr sz="2000" spc="-10" dirty="0">
                <a:solidFill>
                  <a:srgbClr val="2E2B1F"/>
                </a:solidFill>
                <a:latin typeface="Times New Roman"/>
                <a:cs typeface="Times New Roman"/>
              </a:rPr>
              <a:t>may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be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the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reason for</a:t>
            </a:r>
            <a:r>
              <a:rPr sz="2000" spc="-1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the  very low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demand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for the</a:t>
            </a:r>
            <a:r>
              <a:rPr sz="2000" spc="-8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product.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3118"/>
            <a:ext cx="535114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0" dirty="0"/>
              <a:t>Economic</a:t>
            </a:r>
            <a:r>
              <a:rPr spc="-280" dirty="0"/>
              <a:t> </a:t>
            </a:r>
            <a:r>
              <a:rPr spc="-95" dirty="0"/>
              <a:t>Environment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62230"/>
            <a:ext cx="7122795" cy="381444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590"/>
              </a:spcBef>
              <a:buClr>
                <a:srgbClr val="A9A47B"/>
              </a:buClr>
              <a:buSzPct val="95000"/>
              <a:buFont typeface="Wingdings"/>
              <a:buChar char=""/>
              <a:tabLst>
                <a:tab pos="241300" algn="l"/>
              </a:tabLst>
            </a:pPr>
            <a:r>
              <a:rPr sz="2000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Economic</a:t>
            </a:r>
            <a:r>
              <a:rPr sz="2000" u="sng" spc="-3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policies</a:t>
            </a:r>
            <a:endParaRPr sz="2000">
              <a:latin typeface="Times New Roman"/>
              <a:cs typeface="Times New Roman"/>
            </a:endParaRPr>
          </a:p>
          <a:p>
            <a:pPr marL="607060" marR="5080" lvl="1" indent="-228600">
              <a:lnSpc>
                <a:spcPct val="100000"/>
              </a:lnSpc>
              <a:spcBef>
                <a:spcPts val="440"/>
              </a:spcBef>
              <a:buClr>
                <a:srgbClr val="A9A47B"/>
              </a:buClr>
              <a:buFont typeface="Wingdings"/>
              <a:buChar char=""/>
              <a:tabLst>
                <a:tab pos="607695" algn="l"/>
              </a:tabLst>
            </a:pPr>
            <a:r>
              <a:rPr sz="1800" spc="-5" dirty="0">
                <a:solidFill>
                  <a:srgbClr val="2E2B1F"/>
                </a:solidFill>
                <a:latin typeface="Times New Roman"/>
                <a:cs typeface="Times New Roman"/>
              </a:rPr>
              <a:t>Some </a:t>
            </a:r>
            <a:r>
              <a:rPr sz="1800" dirty="0">
                <a:solidFill>
                  <a:srgbClr val="2E2B1F"/>
                </a:solidFill>
                <a:latin typeface="Times New Roman"/>
                <a:cs typeface="Times New Roman"/>
              </a:rPr>
              <a:t>types or categories of </a:t>
            </a:r>
            <a:r>
              <a:rPr sz="1800" spc="-5" dirty="0">
                <a:solidFill>
                  <a:srgbClr val="2E2B1F"/>
                </a:solidFill>
                <a:latin typeface="Times New Roman"/>
                <a:cs typeface="Times New Roman"/>
              </a:rPr>
              <a:t>business </a:t>
            </a:r>
            <a:r>
              <a:rPr sz="1800" dirty="0">
                <a:solidFill>
                  <a:srgbClr val="2E2B1F"/>
                </a:solidFill>
                <a:latin typeface="Times New Roman"/>
                <a:cs typeface="Times New Roman"/>
              </a:rPr>
              <a:t>are favourably </a:t>
            </a:r>
            <a:r>
              <a:rPr sz="1800" spc="-5" dirty="0">
                <a:solidFill>
                  <a:srgbClr val="2E2B1F"/>
                </a:solidFill>
                <a:latin typeface="Times New Roman"/>
                <a:cs typeface="Times New Roman"/>
              </a:rPr>
              <a:t>affected </a:t>
            </a:r>
            <a:r>
              <a:rPr sz="1800" dirty="0">
                <a:solidFill>
                  <a:srgbClr val="2E2B1F"/>
                </a:solidFill>
                <a:latin typeface="Times New Roman"/>
                <a:cs typeface="Times New Roman"/>
              </a:rPr>
              <a:t>by  </a:t>
            </a:r>
            <a:r>
              <a:rPr sz="1800" spc="-5" dirty="0">
                <a:solidFill>
                  <a:srgbClr val="2E2B1F"/>
                </a:solidFill>
                <a:latin typeface="Times New Roman"/>
                <a:cs typeface="Times New Roman"/>
              </a:rPr>
              <a:t>government </a:t>
            </a:r>
            <a:r>
              <a:rPr sz="1800" spc="-15" dirty="0">
                <a:solidFill>
                  <a:srgbClr val="2E2B1F"/>
                </a:solidFill>
                <a:latin typeface="Times New Roman"/>
                <a:cs typeface="Times New Roman"/>
              </a:rPr>
              <a:t>policy, </a:t>
            </a:r>
            <a:r>
              <a:rPr sz="1800" spc="-10" dirty="0">
                <a:solidFill>
                  <a:srgbClr val="2E2B1F"/>
                </a:solidFill>
                <a:latin typeface="Times New Roman"/>
                <a:cs typeface="Times New Roman"/>
              </a:rPr>
              <a:t>some </a:t>
            </a:r>
            <a:r>
              <a:rPr sz="1800" dirty="0">
                <a:solidFill>
                  <a:srgbClr val="2E2B1F"/>
                </a:solidFill>
                <a:latin typeface="Times New Roman"/>
                <a:cs typeface="Times New Roman"/>
              </a:rPr>
              <a:t>adversely </a:t>
            </a:r>
            <a:r>
              <a:rPr sz="1800" spc="-5" dirty="0">
                <a:solidFill>
                  <a:srgbClr val="2E2B1F"/>
                </a:solidFill>
                <a:latin typeface="Times New Roman"/>
                <a:cs typeface="Times New Roman"/>
              </a:rPr>
              <a:t>affected, while </a:t>
            </a:r>
            <a:r>
              <a:rPr sz="1800" dirty="0">
                <a:solidFill>
                  <a:srgbClr val="2E2B1F"/>
                </a:solidFill>
                <a:latin typeface="Times New Roman"/>
                <a:cs typeface="Times New Roman"/>
              </a:rPr>
              <a:t>it is neutral to </a:t>
            </a:r>
            <a:r>
              <a:rPr sz="1800" spc="-10" dirty="0">
                <a:solidFill>
                  <a:srgbClr val="2E2B1F"/>
                </a:solidFill>
                <a:latin typeface="Times New Roman"/>
                <a:cs typeface="Times New Roman"/>
              </a:rPr>
              <a:t>some  </a:t>
            </a:r>
            <a:r>
              <a:rPr sz="1800" dirty="0">
                <a:solidFill>
                  <a:srgbClr val="2E2B1F"/>
                </a:solidFill>
                <a:latin typeface="Times New Roman"/>
                <a:cs typeface="Times New Roman"/>
              </a:rPr>
              <a:t>others.</a:t>
            </a:r>
            <a:endParaRPr sz="1800">
              <a:latin typeface="Times New Roman"/>
              <a:cs typeface="Times New Roman"/>
            </a:endParaRPr>
          </a:p>
          <a:p>
            <a:pPr marL="607060" marR="97790" lvl="1" indent="-228600">
              <a:lnSpc>
                <a:spcPct val="100000"/>
              </a:lnSpc>
              <a:spcBef>
                <a:spcPts val="434"/>
              </a:spcBef>
              <a:buClr>
                <a:srgbClr val="A9A47B"/>
              </a:buClr>
              <a:buFont typeface="Wingdings"/>
              <a:buChar char=""/>
              <a:tabLst>
                <a:tab pos="607695" algn="l"/>
              </a:tabLst>
            </a:pPr>
            <a:r>
              <a:rPr sz="1800" dirty="0">
                <a:solidFill>
                  <a:srgbClr val="2E2B1F"/>
                </a:solidFill>
                <a:latin typeface="Times New Roman"/>
                <a:cs typeface="Times New Roman"/>
              </a:rPr>
              <a:t>E.g. a restrictive import policy </a:t>
            </a:r>
            <a:r>
              <a:rPr sz="1800" spc="-5" dirty="0">
                <a:solidFill>
                  <a:srgbClr val="2E2B1F"/>
                </a:solidFill>
                <a:latin typeface="Times New Roman"/>
                <a:cs typeface="Times New Roman"/>
              </a:rPr>
              <a:t>may </a:t>
            </a:r>
            <a:r>
              <a:rPr sz="1800" dirty="0">
                <a:solidFill>
                  <a:srgbClr val="2E2B1F"/>
                </a:solidFill>
                <a:latin typeface="Times New Roman"/>
                <a:cs typeface="Times New Roman"/>
              </a:rPr>
              <a:t>greatly help the import</a:t>
            </a:r>
            <a:r>
              <a:rPr sz="1800" spc="-15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E2B1F"/>
                </a:solidFill>
                <a:latin typeface="Times New Roman"/>
                <a:cs typeface="Times New Roman"/>
              </a:rPr>
              <a:t>competing  industries, while a liberalisation of the import policy </a:t>
            </a:r>
            <a:r>
              <a:rPr sz="1800" spc="-5" dirty="0">
                <a:solidFill>
                  <a:srgbClr val="2E2B1F"/>
                </a:solidFill>
                <a:latin typeface="Times New Roman"/>
                <a:cs typeface="Times New Roman"/>
              </a:rPr>
              <a:t>may </a:t>
            </a:r>
            <a:r>
              <a:rPr sz="1800" dirty="0">
                <a:solidFill>
                  <a:srgbClr val="2E2B1F"/>
                </a:solidFill>
                <a:latin typeface="Times New Roman"/>
                <a:cs typeface="Times New Roman"/>
              </a:rPr>
              <a:t>create  </a:t>
            </a:r>
            <a:r>
              <a:rPr sz="1800" spc="-5" dirty="0">
                <a:solidFill>
                  <a:srgbClr val="2E2B1F"/>
                </a:solidFill>
                <a:latin typeface="Times New Roman"/>
                <a:cs typeface="Times New Roman"/>
              </a:rPr>
              <a:t>difficulties </a:t>
            </a:r>
            <a:r>
              <a:rPr sz="1800" dirty="0">
                <a:solidFill>
                  <a:srgbClr val="2E2B1F"/>
                </a:solidFill>
                <a:latin typeface="Times New Roman"/>
                <a:cs typeface="Times New Roman"/>
              </a:rPr>
              <a:t>for </a:t>
            </a:r>
            <a:r>
              <a:rPr sz="1800" spc="-5" dirty="0">
                <a:solidFill>
                  <a:srgbClr val="2E2B1F"/>
                </a:solidFill>
                <a:latin typeface="Times New Roman"/>
                <a:cs typeface="Times New Roman"/>
              </a:rPr>
              <a:t>such</a:t>
            </a:r>
            <a:r>
              <a:rPr sz="18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E2B1F"/>
                </a:solidFill>
                <a:latin typeface="Times New Roman"/>
                <a:cs typeface="Times New Roman"/>
              </a:rPr>
              <a:t>industries</a:t>
            </a:r>
            <a:endParaRPr sz="18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A9A47B"/>
              </a:buClr>
              <a:buFont typeface="Wingdings"/>
              <a:buChar char=""/>
            </a:pPr>
            <a:endParaRPr sz="29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lr>
                <a:srgbClr val="A9A47B"/>
              </a:buClr>
              <a:buSzPct val="95000"/>
              <a:buFont typeface="Wingdings"/>
              <a:buChar char=""/>
              <a:tabLst>
                <a:tab pos="241300" algn="l"/>
              </a:tabLst>
            </a:pPr>
            <a:r>
              <a:rPr sz="2000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Economic</a:t>
            </a:r>
            <a:r>
              <a:rPr sz="2000" u="sng" spc="-3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System</a:t>
            </a:r>
            <a:endParaRPr sz="2000">
              <a:latin typeface="Times New Roman"/>
              <a:cs typeface="Times New Roman"/>
            </a:endParaRPr>
          </a:p>
          <a:p>
            <a:pPr marL="607060" lvl="1" indent="-228600">
              <a:lnSpc>
                <a:spcPct val="100000"/>
              </a:lnSpc>
              <a:spcBef>
                <a:spcPts val="440"/>
              </a:spcBef>
              <a:buClr>
                <a:srgbClr val="A9A47B"/>
              </a:buClr>
              <a:buFont typeface="Wingdings"/>
              <a:buChar char=""/>
              <a:tabLst>
                <a:tab pos="607695" algn="l"/>
              </a:tabLst>
            </a:pPr>
            <a:r>
              <a:rPr sz="1800" dirty="0">
                <a:solidFill>
                  <a:srgbClr val="2E2B1F"/>
                </a:solidFill>
                <a:latin typeface="Times New Roman"/>
                <a:cs typeface="Times New Roman"/>
              </a:rPr>
              <a:t>The scope of the private </a:t>
            </a:r>
            <a:r>
              <a:rPr sz="1800" spc="-5" dirty="0">
                <a:solidFill>
                  <a:srgbClr val="2E2B1F"/>
                </a:solidFill>
                <a:latin typeface="Times New Roman"/>
                <a:cs typeface="Times New Roman"/>
              </a:rPr>
              <a:t>business </a:t>
            </a:r>
            <a:r>
              <a:rPr sz="1800" dirty="0">
                <a:solidFill>
                  <a:srgbClr val="2E2B1F"/>
                </a:solidFill>
                <a:latin typeface="Times New Roman"/>
                <a:cs typeface="Times New Roman"/>
              </a:rPr>
              <a:t>depends on the </a:t>
            </a:r>
            <a:r>
              <a:rPr sz="1800" spc="-5" dirty="0">
                <a:solidFill>
                  <a:srgbClr val="2E2B1F"/>
                </a:solidFill>
                <a:latin typeface="Times New Roman"/>
                <a:cs typeface="Times New Roman"/>
              </a:rPr>
              <a:t>economic</a:t>
            </a:r>
            <a:r>
              <a:rPr sz="18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E2B1F"/>
                </a:solidFill>
                <a:latin typeface="Times New Roman"/>
                <a:cs typeface="Times New Roman"/>
              </a:rPr>
              <a:t>system.</a:t>
            </a:r>
            <a:endParaRPr sz="1800">
              <a:latin typeface="Times New Roman"/>
              <a:cs typeface="Times New Roman"/>
            </a:endParaRPr>
          </a:p>
          <a:p>
            <a:pPr marL="607060" marR="54610" lvl="1" indent="-228600">
              <a:lnSpc>
                <a:spcPct val="100000"/>
              </a:lnSpc>
              <a:spcBef>
                <a:spcPts val="434"/>
              </a:spcBef>
              <a:buClr>
                <a:srgbClr val="A9A47B"/>
              </a:buClr>
              <a:buFont typeface="Wingdings"/>
              <a:buChar char=""/>
              <a:tabLst>
                <a:tab pos="607695" algn="l"/>
              </a:tabLst>
            </a:pPr>
            <a:r>
              <a:rPr sz="1800" dirty="0">
                <a:solidFill>
                  <a:srgbClr val="2E2B1F"/>
                </a:solidFill>
                <a:latin typeface="Times New Roman"/>
                <a:cs typeface="Times New Roman"/>
              </a:rPr>
              <a:t>The freedom of the private enterprise </a:t>
            </a:r>
            <a:r>
              <a:rPr sz="1800" spc="-5" dirty="0">
                <a:solidFill>
                  <a:srgbClr val="2E2B1F"/>
                </a:solidFill>
                <a:latin typeface="Times New Roman"/>
                <a:cs typeface="Times New Roman"/>
              </a:rPr>
              <a:t>is </a:t>
            </a:r>
            <a:r>
              <a:rPr sz="1800" dirty="0">
                <a:solidFill>
                  <a:srgbClr val="2E2B1F"/>
                </a:solidFill>
                <a:latin typeface="Times New Roman"/>
                <a:cs typeface="Times New Roman"/>
              </a:rPr>
              <a:t>the greatest in the free</a:t>
            </a:r>
            <a:r>
              <a:rPr sz="1800" spc="-1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2E2B1F"/>
                </a:solidFill>
                <a:latin typeface="Times New Roman"/>
                <a:cs typeface="Times New Roman"/>
              </a:rPr>
              <a:t>market  </a:t>
            </a:r>
            <a:r>
              <a:rPr sz="1800" spc="-15" dirty="0">
                <a:solidFill>
                  <a:srgbClr val="2E2B1F"/>
                </a:solidFill>
                <a:latin typeface="Times New Roman"/>
                <a:cs typeface="Times New Roman"/>
              </a:rPr>
              <a:t>economy.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3118"/>
            <a:ext cx="430530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5" dirty="0"/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56860"/>
            <a:ext cx="6903720" cy="417195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25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Business decisions are influenced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by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two sets of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factors</a:t>
            </a:r>
            <a:endParaRPr sz="22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Internal factors (The Internal</a:t>
            </a:r>
            <a:r>
              <a:rPr sz="2000" spc="-16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Environment</a:t>
            </a:r>
            <a:endParaRPr sz="20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External Factors( The External</a:t>
            </a:r>
            <a:r>
              <a:rPr sz="2000" spc="-16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Environment)</a:t>
            </a:r>
            <a:endParaRPr sz="2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9CBDBC"/>
              </a:buClr>
              <a:buFont typeface="Wingdings"/>
              <a:buChar char=""/>
            </a:pPr>
            <a:endParaRPr sz="3200">
              <a:latin typeface="Times New Roman"/>
              <a:cs typeface="Times New Roman"/>
            </a:endParaRPr>
          </a:p>
          <a:p>
            <a:pPr marL="241300" marR="697230" indent="-228600">
              <a:lnSpc>
                <a:spcPct val="100000"/>
              </a:lnSpc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Business Environment presents two challenges to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the 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enterprise</a:t>
            </a:r>
            <a:endParaRPr sz="22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The challenge to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combat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the environmental</a:t>
            </a:r>
            <a:r>
              <a:rPr sz="2000" spc="-1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threats</a:t>
            </a:r>
            <a:endParaRPr sz="20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Exploit the business</a:t>
            </a:r>
            <a:r>
              <a:rPr sz="2000" spc="-114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opportunities</a:t>
            </a:r>
            <a:endParaRPr sz="2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9CBDBC"/>
              </a:buClr>
              <a:buFont typeface="Wingdings"/>
              <a:buChar char=""/>
            </a:pPr>
            <a:endParaRPr sz="3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Environmental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Analysis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is one of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the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first steps in</a:t>
            </a:r>
            <a:r>
              <a:rPr sz="2200" spc="-1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Strategic</a:t>
            </a:r>
            <a:endParaRPr sz="2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Management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95" dirty="0"/>
              <a:t>Political </a:t>
            </a:r>
            <a:r>
              <a:rPr spc="-5" dirty="0"/>
              <a:t>&amp;</a:t>
            </a:r>
            <a:r>
              <a:rPr spc="-390" dirty="0"/>
              <a:t> </a:t>
            </a:r>
            <a:r>
              <a:rPr spc="-90" dirty="0"/>
              <a:t>Government  </a:t>
            </a:r>
            <a:r>
              <a:rPr spc="-95" dirty="0"/>
              <a:t>Environment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624329"/>
            <a:ext cx="7339965" cy="3714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Has close relationship with the economic system and economic  </a:t>
            </a:r>
            <a:r>
              <a:rPr sz="2200" spc="-20" dirty="0">
                <a:solidFill>
                  <a:srgbClr val="2E2B1F"/>
                </a:solidFill>
                <a:latin typeface="Times New Roman"/>
                <a:cs typeface="Times New Roman"/>
              </a:rPr>
              <a:t>policy.</a:t>
            </a:r>
            <a:endParaRPr sz="2200">
              <a:latin typeface="Times New Roman"/>
              <a:cs typeface="Times New Roman"/>
            </a:endParaRPr>
          </a:p>
          <a:p>
            <a:pPr marL="241300" marR="456565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In 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many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countries regulations to protect consumer interests  have become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2E2B1F"/>
                </a:solidFill>
                <a:latin typeface="Times New Roman"/>
                <a:cs typeface="Times New Roman"/>
              </a:rPr>
              <a:t>stronger.</a:t>
            </a:r>
            <a:endParaRPr sz="2200">
              <a:latin typeface="Times New Roman"/>
              <a:cs typeface="Times New Roman"/>
            </a:endParaRPr>
          </a:p>
          <a:p>
            <a:pPr marL="241300" marR="18415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  <a:tab pos="5377180" algn="l"/>
              </a:tabLst>
            </a:pP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Some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governments specify</a:t>
            </a:r>
            <a:r>
              <a:rPr sz="2200" spc="8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certain</a:t>
            </a:r>
            <a:r>
              <a:rPr sz="2200" spc="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standards	for the</a:t>
            </a:r>
            <a:r>
              <a:rPr sz="22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products  to be marketed in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the country; 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some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even prohibit the  marketing of certain</a:t>
            </a:r>
            <a:r>
              <a:rPr sz="2200" spc="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products.</a:t>
            </a:r>
            <a:endParaRPr sz="2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Promotional activities are subject to various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types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200" spc="5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controls.</a:t>
            </a:r>
            <a:endParaRPr sz="2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Eg: In India, Advertisement of alcoholic product is</a:t>
            </a:r>
            <a:r>
              <a:rPr sz="22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prohibited.</a:t>
            </a:r>
            <a:endParaRPr sz="2200">
              <a:latin typeface="Times New Roman"/>
              <a:cs typeface="Times New Roman"/>
            </a:endParaRPr>
          </a:p>
          <a:p>
            <a:pPr marL="330835" indent="-318135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33147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and the packages 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must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carry “injurious to health”</a:t>
            </a:r>
            <a:r>
              <a:rPr sz="2200" spc="6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warnings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3118"/>
            <a:ext cx="602170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5" dirty="0"/>
              <a:t>socio-cultural</a:t>
            </a:r>
            <a:r>
              <a:rPr spc="-285" dirty="0"/>
              <a:t> </a:t>
            </a:r>
            <a:r>
              <a:rPr spc="-95" dirty="0"/>
              <a:t>environment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56860"/>
            <a:ext cx="6941820" cy="366649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62255" indent="-249554">
              <a:lnSpc>
                <a:spcPct val="100000"/>
              </a:lnSpc>
              <a:spcBef>
                <a:spcPts val="625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Major factors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are:</a:t>
            </a:r>
            <a:endParaRPr sz="22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the buying and consumption habits of</a:t>
            </a:r>
            <a:r>
              <a:rPr sz="2000" spc="-15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people,</a:t>
            </a:r>
            <a:endParaRPr sz="20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their language beliefs and</a:t>
            </a:r>
            <a:r>
              <a:rPr sz="2000" spc="-1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values,</a:t>
            </a:r>
            <a:endParaRPr sz="20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customs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and</a:t>
            </a:r>
            <a:r>
              <a:rPr sz="20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traditions,</a:t>
            </a:r>
            <a:endParaRPr sz="20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tastes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and</a:t>
            </a:r>
            <a:r>
              <a:rPr sz="20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preferences,</a:t>
            </a:r>
            <a:endParaRPr sz="20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Education</a:t>
            </a:r>
            <a:endParaRPr sz="2000">
              <a:latin typeface="Times New Roman"/>
              <a:cs typeface="Times New Roman"/>
            </a:endParaRPr>
          </a:p>
          <a:p>
            <a:pPr marL="262255" indent="-249554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Strategy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should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be appropriate in the</a:t>
            </a:r>
            <a:r>
              <a:rPr sz="2200" spc="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socio-cultural</a:t>
            </a:r>
            <a:endParaRPr sz="2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environment.</a:t>
            </a:r>
            <a:endParaRPr sz="2200">
              <a:latin typeface="Times New Roman"/>
              <a:cs typeface="Times New Roman"/>
            </a:endParaRPr>
          </a:p>
          <a:p>
            <a:pPr marL="538480" marR="5080" lvl="1" indent="-228600">
              <a:lnSpc>
                <a:spcPct val="100000"/>
              </a:lnSpc>
              <a:spcBef>
                <a:spcPts val="484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Eg: nestle brews a very </a:t>
            </a:r>
            <a:r>
              <a:rPr sz="2000" spc="-10" dirty="0">
                <a:solidFill>
                  <a:srgbClr val="2E2B1F"/>
                </a:solidFill>
                <a:latin typeface="Times New Roman"/>
                <a:cs typeface="Times New Roman"/>
              </a:rPr>
              <a:t>large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variety of instant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coffee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to</a:t>
            </a:r>
            <a:r>
              <a:rPr sz="2000" spc="-2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satisfy 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different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national</a:t>
            </a:r>
            <a:r>
              <a:rPr sz="2000" spc="-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tastes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1624329"/>
            <a:ext cx="7225665" cy="27089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  <a:tab pos="3713479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Even when people of different cultures use the 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same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product;  the 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mod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of consumption, conditions of use, purpose of use or  the perceptions of</a:t>
            </a:r>
            <a:r>
              <a:rPr sz="2200" spc="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200" spc="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product	attributes 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may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vary so 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much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so  that the product attributes, method of presentation, positioning  or method of promoting the product </a:t>
            </a:r>
            <a:r>
              <a:rPr sz="2200" spc="-15" dirty="0">
                <a:solidFill>
                  <a:srgbClr val="2E2B1F"/>
                </a:solidFill>
                <a:latin typeface="Times New Roman"/>
                <a:cs typeface="Times New Roman"/>
              </a:rPr>
              <a:t>may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have to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be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varied to  suit the characteristics of different</a:t>
            </a:r>
            <a:r>
              <a:rPr sz="2200" spc="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markets.</a:t>
            </a:r>
            <a:endParaRPr sz="22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95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E.g.: </a:t>
            </a:r>
            <a:r>
              <a:rPr sz="2000" spc="-25" dirty="0">
                <a:solidFill>
                  <a:srgbClr val="2E2B1F"/>
                </a:solidFill>
                <a:latin typeface="Times New Roman"/>
                <a:cs typeface="Times New Roman"/>
              </a:rPr>
              <a:t>Vicks Vaporub,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the popular pain balm is used as</a:t>
            </a:r>
            <a:r>
              <a:rPr sz="2000" spc="-25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mosquito</a:t>
            </a:r>
            <a:endParaRPr sz="2000">
              <a:latin typeface="Times New Roman"/>
              <a:cs typeface="Times New Roman"/>
            </a:endParaRPr>
          </a:p>
          <a:p>
            <a:pPr marL="538480">
              <a:lnSpc>
                <a:spcPct val="100000"/>
              </a:lnSpc>
            </a:pP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repellent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in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some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tropical</a:t>
            </a:r>
            <a:r>
              <a:rPr sz="2000" spc="-10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countries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1556733"/>
            <a:ext cx="7090409" cy="438975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262255" indent="-249554">
              <a:lnSpc>
                <a:spcPct val="100000"/>
              </a:lnSpc>
              <a:spcBef>
                <a:spcPts val="365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u="heavy" spc="-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Language </a:t>
            </a:r>
            <a:r>
              <a:rPr sz="2200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difference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pose a serious</a:t>
            </a:r>
            <a:r>
              <a:rPr sz="22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problem.</a:t>
            </a:r>
            <a:endParaRPr sz="22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245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e.g.</a:t>
            </a:r>
            <a:endParaRPr sz="2000">
              <a:latin typeface="Times New Roman"/>
              <a:cs typeface="Times New Roman"/>
            </a:endParaRPr>
          </a:p>
          <a:p>
            <a:pPr marL="904240" lvl="2" indent="-228600">
              <a:lnSpc>
                <a:spcPct val="100000"/>
              </a:lnSpc>
              <a:spcBef>
                <a:spcPts val="229"/>
              </a:spcBef>
              <a:buClr>
                <a:srgbClr val="D2CA6C"/>
              </a:buClr>
              <a:buFont typeface="Wingdings"/>
              <a:buChar char=""/>
              <a:tabLst>
                <a:tab pos="904875" algn="l"/>
              </a:tabLst>
            </a:pPr>
            <a:r>
              <a:rPr sz="1800" spc="-5" dirty="0">
                <a:solidFill>
                  <a:srgbClr val="2E2B1F"/>
                </a:solidFill>
                <a:latin typeface="Times New Roman"/>
                <a:cs typeface="Times New Roman"/>
              </a:rPr>
              <a:t>Preet-&gt; Prestige </a:t>
            </a:r>
            <a:r>
              <a:rPr sz="1800" dirty="0">
                <a:solidFill>
                  <a:srgbClr val="2E2B1F"/>
                </a:solidFill>
                <a:latin typeface="Times New Roman"/>
                <a:cs typeface="Times New Roman"/>
              </a:rPr>
              <a:t>for overseas</a:t>
            </a:r>
            <a:r>
              <a:rPr sz="18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2E2B1F"/>
                </a:solidFill>
                <a:latin typeface="Times New Roman"/>
                <a:cs typeface="Times New Roman"/>
              </a:rPr>
              <a:t>market</a:t>
            </a:r>
            <a:endParaRPr sz="1800">
              <a:latin typeface="Times New Roman"/>
              <a:cs typeface="Times New Roman"/>
            </a:endParaRPr>
          </a:p>
          <a:p>
            <a:pPr marL="904240" marR="141605" lvl="2" indent="-228600">
              <a:lnSpc>
                <a:spcPts val="1939"/>
              </a:lnSpc>
              <a:spcBef>
                <a:spcPts val="459"/>
              </a:spcBef>
              <a:buClr>
                <a:srgbClr val="D2CA6C"/>
              </a:buClr>
              <a:buFont typeface="Wingdings"/>
              <a:buChar char=""/>
              <a:tabLst>
                <a:tab pos="904875" algn="l"/>
              </a:tabLst>
            </a:pPr>
            <a:r>
              <a:rPr sz="1800" dirty="0">
                <a:solidFill>
                  <a:srgbClr val="2E2B1F"/>
                </a:solidFill>
                <a:latin typeface="Times New Roman"/>
                <a:cs typeface="Times New Roman"/>
              </a:rPr>
              <a:t>In </a:t>
            </a:r>
            <a:r>
              <a:rPr sz="1800" spc="-5" dirty="0">
                <a:solidFill>
                  <a:srgbClr val="2E2B1F"/>
                </a:solidFill>
                <a:latin typeface="Times New Roman"/>
                <a:cs typeface="Times New Roman"/>
              </a:rPr>
              <a:t>Japanese, General Motors’ “body </a:t>
            </a:r>
            <a:r>
              <a:rPr sz="1800" dirty="0">
                <a:solidFill>
                  <a:srgbClr val="2E2B1F"/>
                </a:solidFill>
                <a:latin typeface="Times New Roman"/>
                <a:cs typeface="Times New Roman"/>
              </a:rPr>
              <a:t>by </a:t>
            </a:r>
            <a:r>
              <a:rPr sz="1800" spc="-5" dirty="0">
                <a:solidFill>
                  <a:srgbClr val="2E2B1F"/>
                </a:solidFill>
                <a:latin typeface="Times New Roman"/>
                <a:cs typeface="Times New Roman"/>
              </a:rPr>
              <a:t>Fisher” means “Corpse </a:t>
            </a:r>
            <a:r>
              <a:rPr sz="1800" dirty="0">
                <a:solidFill>
                  <a:srgbClr val="2E2B1F"/>
                </a:solidFill>
                <a:latin typeface="Times New Roman"/>
                <a:cs typeface="Times New Roman"/>
              </a:rPr>
              <a:t>by  fisher”</a:t>
            </a:r>
            <a:endParaRPr sz="1800">
              <a:latin typeface="Times New Roman"/>
              <a:cs typeface="Times New Roman"/>
            </a:endParaRPr>
          </a:p>
          <a:p>
            <a:pPr marL="262255" indent="-249554">
              <a:lnSpc>
                <a:spcPct val="100000"/>
              </a:lnSpc>
              <a:spcBef>
                <a:spcPts val="225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u="heavy" spc="-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Colour</a:t>
            </a:r>
            <a:endParaRPr sz="2200">
              <a:latin typeface="Times New Roman"/>
              <a:cs typeface="Times New Roman"/>
            </a:endParaRPr>
          </a:p>
          <a:p>
            <a:pPr marL="538480" lvl="1" indent="-228600">
              <a:lnSpc>
                <a:spcPts val="2280"/>
              </a:lnSpc>
              <a:spcBef>
                <a:spcPts val="25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Blue: feminine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and warm in Holland ; but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masculine and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cold</a:t>
            </a:r>
            <a:r>
              <a:rPr sz="2000" spc="-10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in</a:t>
            </a:r>
            <a:endParaRPr sz="2000">
              <a:latin typeface="Times New Roman"/>
              <a:cs typeface="Times New Roman"/>
            </a:endParaRPr>
          </a:p>
          <a:p>
            <a:pPr marL="538480">
              <a:lnSpc>
                <a:spcPts val="2280"/>
              </a:lnSpc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Sweden</a:t>
            </a:r>
            <a:endParaRPr sz="2000">
              <a:latin typeface="Times New Roman"/>
              <a:cs typeface="Times New Roman"/>
            </a:endParaRPr>
          </a:p>
          <a:p>
            <a:pPr marL="538480" marR="592455" lvl="1" indent="-228600">
              <a:lnSpc>
                <a:spcPts val="2160"/>
              </a:lnSpc>
              <a:spcBef>
                <a:spcPts val="509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Green: favourite in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Muslim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world; </a:t>
            </a:r>
            <a:r>
              <a:rPr sz="2000" spc="5" dirty="0">
                <a:solidFill>
                  <a:srgbClr val="2E2B1F"/>
                </a:solidFill>
                <a:latin typeface="Times New Roman"/>
                <a:cs typeface="Times New Roman"/>
              </a:rPr>
              <a:t>but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represents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illness</a:t>
            </a:r>
            <a:r>
              <a:rPr sz="2000" spc="-2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in 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Malaysia</a:t>
            </a:r>
            <a:endParaRPr sz="2000">
              <a:latin typeface="Times New Roman"/>
              <a:cs typeface="Times New Roman"/>
            </a:endParaRPr>
          </a:p>
          <a:p>
            <a:pPr marL="538480" marR="141605" lvl="1" indent="-228600">
              <a:lnSpc>
                <a:spcPts val="2160"/>
              </a:lnSpc>
              <a:spcBef>
                <a:spcPts val="48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Red: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popular in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communist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countries; </a:t>
            </a:r>
            <a:r>
              <a:rPr sz="2000" spc="5" dirty="0">
                <a:solidFill>
                  <a:srgbClr val="2E2B1F"/>
                </a:solidFill>
                <a:latin typeface="Times New Roman"/>
                <a:cs typeface="Times New Roman"/>
              </a:rPr>
              <a:t>but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represents disaster</a:t>
            </a:r>
            <a:r>
              <a:rPr sz="2000" spc="-2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in  Africa</a:t>
            </a:r>
            <a:endParaRPr sz="2000">
              <a:latin typeface="Times New Roman"/>
              <a:cs typeface="Times New Roman"/>
            </a:endParaRPr>
          </a:p>
          <a:p>
            <a:pPr marL="538480" lvl="1" indent="-228600">
              <a:lnSpc>
                <a:spcPts val="2280"/>
              </a:lnSpc>
              <a:spcBef>
                <a:spcPts val="210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White: death and mourning in China and Korea; but it</a:t>
            </a:r>
            <a:r>
              <a:rPr sz="2000" spc="-2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expresses</a:t>
            </a:r>
            <a:endParaRPr sz="2000">
              <a:latin typeface="Times New Roman"/>
              <a:cs typeface="Times New Roman"/>
            </a:endParaRPr>
          </a:p>
          <a:p>
            <a:pPr marL="538480">
              <a:lnSpc>
                <a:spcPts val="2280"/>
              </a:lnSpc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happiness in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some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countries. Also it is the colour of bridal</a:t>
            </a:r>
            <a:r>
              <a:rPr sz="2000" spc="-35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dress.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3118"/>
            <a:ext cx="602742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5" dirty="0"/>
              <a:t>Demographic</a:t>
            </a:r>
            <a:r>
              <a:rPr spc="-260" dirty="0"/>
              <a:t> </a:t>
            </a:r>
            <a:r>
              <a:rPr spc="-95" dirty="0"/>
              <a:t>environment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56663"/>
            <a:ext cx="7304405" cy="331216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25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u="heavy" spc="-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Factors:</a:t>
            </a:r>
            <a:endParaRPr sz="2200">
              <a:latin typeface="Times New Roman"/>
              <a:cs typeface="Times New Roman"/>
            </a:endParaRPr>
          </a:p>
          <a:p>
            <a:pPr marL="241300" marR="2794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Size, growth rate, age composition, sex composition of  population, 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family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size, educational levels, economic  stratification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of the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population, language, caste, religion,</a:t>
            </a:r>
            <a:r>
              <a:rPr sz="2200" spc="8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etc.</a:t>
            </a:r>
            <a:endParaRPr sz="2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E.g.</a:t>
            </a:r>
            <a:endParaRPr sz="22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Decline in birth rates in USA have 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affected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the demand for  baby products. So Johnson &amp;Johnson repositioned their  products like baby shampoo and baby oil, to the adult segment,  particularly to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females.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3118"/>
            <a:ext cx="465074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0" dirty="0"/>
              <a:t>Natural</a:t>
            </a:r>
            <a:r>
              <a:rPr spc="-260" dirty="0"/>
              <a:t> </a:t>
            </a:r>
            <a:r>
              <a:rPr spc="-95" dirty="0"/>
              <a:t>environment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319530"/>
            <a:ext cx="7231380" cy="48094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5"/>
              </a:spcBef>
              <a:buClr>
                <a:srgbClr val="A9A47B"/>
              </a:buClr>
              <a:buSzPct val="95000"/>
              <a:buFont typeface="Wingdings"/>
              <a:buChar char=""/>
              <a:tabLst>
                <a:tab pos="241300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Geological and ecological factors, such as natural resources  endowments, weather and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climatic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conditions, topographical</a:t>
            </a:r>
            <a:r>
              <a:rPr sz="2000" spc="-2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factors,  location aspects in the global context, port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facilities etc.,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are relevant  to</a:t>
            </a:r>
            <a:r>
              <a:rPr sz="20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business.</a:t>
            </a:r>
            <a:endParaRPr sz="2000">
              <a:latin typeface="Times New Roman"/>
              <a:cs typeface="Times New Roman"/>
            </a:endParaRPr>
          </a:p>
          <a:p>
            <a:pPr marL="241300" marR="181610" indent="-228600">
              <a:lnSpc>
                <a:spcPct val="100000"/>
              </a:lnSpc>
              <a:spcBef>
                <a:spcPts val="480"/>
              </a:spcBef>
              <a:buClr>
                <a:srgbClr val="A9A47B"/>
              </a:buClr>
              <a:buSzPct val="95000"/>
              <a:buFont typeface="Wingdings"/>
              <a:buChar char=""/>
              <a:tabLst>
                <a:tab pos="241300" algn="l"/>
              </a:tabLst>
            </a:pP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Differences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in geographical conditions between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markets </a:t>
            </a:r>
            <a:r>
              <a:rPr sz="2000" spc="-10" dirty="0">
                <a:solidFill>
                  <a:srgbClr val="2E2B1F"/>
                </a:solidFill>
                <a:latin typeface="Times New Roman"/>
                <a:cs typeface="Times New Roman"/>
              </a:rPr>
              <a:t>may</a:t>
            </a:r>
            <a:r>
              <a:rPr sz="2000" spc="-16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some  </a:t>
            </a:r>
            <a:r>
              <a:rPr sz="2000" spc="-10" dirty="0">
                <a:solidFill>
                  <a:srgbClr val="2E2B1F"/>
                </a:solidFill>
                <a:latin typeface="Times New Roman"/>
                <a:cs typeface="Times New Roman"/>
              </a:rPr>
              <a:t>times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call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for changes in the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marketing mix.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Geographical and  Ecological factors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also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influence the location of certain</a:t>
            </a:r>
            <a:r>
              <a:rPr sz="2000" spc="-19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industries.</a:t>
            </a:r>
            <a:endParaRPr sz="2000">
              <a:latin typeface="Times New Roman"/>
              <a:cs typeface="Times New Roman"/>
            </a:endParaRPr>
          </a:p>
          <a:p>
            <a:pPr marL="241300" marR="245745">
              <a:lnSpc>
                <a:spcPct val="100000"/>
              </a:lnSpc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E.g. industries with high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material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index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tend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to be located near</a:t>
            </a:r>
            <a:r>
              <a:rPr sz="2000" spc="-20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the  raw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material</a:t>
            </a:r>
            <a:r>
              <a:rPr sz="20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sources.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480"/>
              </a:spcBef>
              <a:buClr>
                <a:srgbClr val="A9A47B"/>
              </a:buClr>
              <a:buSzPct val="95000"/>
              <a:buFont typeface="Wingdings"/>
              <a:buChar char=""/>
              <a:tabLst>
                <a:tab pos="241300" algn="l"/>
              </a:tabLst>
            </a:pPr>
            <a:r>
              <a:rPr sz="2000" spc="-10" dirty="0">
                <a:solidFill>
                  <a:srgbClr val="2E2B1F"/>
                </a:solidFill>
                <a:latin typeface="Times New Roman"/>
                <a:cs typeface="Times New Roman"/>
              </a:rPr>
              <a:t>Topographical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factors </a:t>
            </a:r>
            <a:r>
              <a:rPr sz="2000" spc="-10" dirty="0">
                <a:solidFill>
                  <a:srgbClr val="2E2B1F"/>
                </a:solidFill>
                <a:latin typeface="Times New Roman"/>
                <a:cs typeface="Times New Roman"/>
              </a:rPr>
              <a:t>may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affect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demand</a:t>
            </a:r>
            <a:r>
              <a:rPr sz="2000" spc="-1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pattern</a:t>
            </a:r>
            <a:endParaRPr sz="2000">
              <a:latin typeface="Times New Roman"/>
              <a:cs typeface="Times New Roman"/>
            </a:endParaRPr>
          </a:p>
          <a:p>
            <a:pPr marL="538480" marR="392430" lvl="1" indent="-228600">
              <a:lnSpc>
                <a:spcPct val="100000"/>
              </a:lnSpc>
              <a:spcBef>
                <a:spcPts val="459"/>
              </a:spcBef>
              <a:buClr>
                <a:srgbClr val="9CBDBC"/>
              </a:buClr>
              <a:buFont typeface="Wingdings"/>
              <a:buChar char=""/>
              <a:tabLst>
                <a:tab pos="539115" algn="l"/>
              </a:tabLst>
            </a:pPr>
            <a:r>
              <a:rPr sz="1900" spc="-5" dirty="0">
                <a:solidFill>
                  <a:srgbClr val="2E2B1F"/>
                </a:solidFill>
                <a:latin typeface="Times New Roman"/>
                <a:cs typeface="Times New Roman"/>
              </a:rPr>
              <a:t>E.g.. In hilly areas with </a:t>
            </a:r>
            <a:r>
              <a:rPr sz="1900" spc="-10" dirty="0">
                <a:solidFill>
                  <a:srgbClr val="2E2B1F"/>
                </a:solidFill>
                <a:latin typeface="Times New Roman"/>
                <a:cs typeface="Times New Roman"/>
              </a:rPr>
              <a:t>difficult </a:t>
            </a:r>
            <a:r>
              <a:rPr sz="1900" spc="-5" dirty="0">
                <a:solidFill>
                  <a:srgbClr val="2E2B1F"/>
                </a:solidFill>
                <a:latin typeface="Times New Roman"/>
                <a:cs typeface="Times New Roman"/>
              </a:rPr>
              <a:t>terrain, jeeps </a:t>
            </a:r>
            <a:r>
              <a:rPr sz="1900" spc="-15" dirty="0">
                <a:solidFill>
                  <a:srgbClr val="2E2B1F"/>
                </a:solidFill>
                <a:latin typeface="Times New Roman"/>
                <a:cs typeface="Times New Roman"/>
              </a:rPr>
              <a:t>may </a:t>
            </a:r>
            <a:r>
              <a:rPr sz="1900" spc="-5" dirty="0">
                <a:solidFill>
                  <a:srgbClr val="2E2B1F"/>
                </a:solidFill>
                <a:latin typeface="Times New Roman"/>
                <a:cs typeface="Times New Roman"/>
              </a:rPr>
              <a:t>be in a greater  </a:t>
            </a:r>
            <a:r>
              <a:rPr sz="1900" spc="-10" dirty="0">
                <a:solidFill>
                  <a:srgbClr val="2E2B1F"/>
                </a:solidFill>
                <a:latin typeface="Times New Roman"/>
                <a:cs typeface="Times New Roman"/>
              </a:rPr>
              <a:t>demand </a:t>
            </a:r>
            <a:r>
              <a:rPr sz="1900" spc="-5" dirty="0">
                <a:solidFill>
                  <a:srgbClr val="2E2B1F"/>
                </a:solidFill>
                <a:latin typeface="Times New Roman"/>
                <a:cs typeface="Times New Roman"/>
              </a:rPr>
              <a:t>than</a:t>
            </a:r>
            <a:r>
              <a:rPr sz="19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2E2B1F"/>
                </a:solidFill>
                <a:latin typeface="Times New Roman"/>
                <a:cs typeface="Times New Roman"/>
              </a:rPr>
              <a:t>cars.</a:t>
            </a:r>
            <a:endParaRPr sz="1900">
              <a:latin typeface="Times New Roman"/>
              <a:cs typeface="Times New Roman"/>
            </a:endParaRPr>
          </a:p>
          <a:p>
            <a:pPr marL="241300" marR="433070" indent="-228600">
              <a:lnSpc>
                <a:spcPct val="100000"/>
              </a:lnSpc>
              <a:spcBef>
                <a:spcPts val="480"/>
              </a:spcBef>
              <a:buClr>
                <a:srgbClr val="A9A47B"/>
              </a:buClr>
              <a:buSzPct val="95000"/>
              <a:buFont typeface="Wingdings"/>
              <a:buChar char=""/>
              <a:tabLst>
                <a:tab pos="241300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Ecological factors have recently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assumed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great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importance.</a:t>
            </a:r>
            <a:r>
              <a:rPr sz="2000" spc="-1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The  depletion of natural resources, environmental pollution and the  disturbance of ecological balance have caused great</a:t>
            </a:r>
            <a:r>
              <a:rPr sz="2000" spc="-19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concern.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90" dirty="0"/>
              <a:t>Physical </a:t>
            </a:r>
            <a:r>
              <a:rPr spc="-5" dirty="0"/>
              <a:t>&amp;</a:t>
            </a:r>
            <a:r>
              <a:rPr spc="-420" dirty="0"/>
              <a:t> </a:t>
            </a:r>
            <a:r>
              <a:rPr spc="-95" dirty="0"/>
              <a:t>technological  environment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62152"/>
            <a:ext cx="7329170" cy="463105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590"/>
              </a:spcBef>
              <a:buClr>
                <a:srgbClr val="A9A47B"/>
              </a:buClr>
              <a:buSzPct val="95000"/>
              <a:buFont typeface="Wingdings"/>
              <a:buChar char=""/>
              <a:tabLst>
                <a:tab pos="241300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Business prospects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demands availability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of certain physical</a:t>
            </a:r>
            <a:r>
              <a:rPr sz="2000" spc="-15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facilities</a:t>
            </a:r>
            <a:endParaRPr sz="2000">
              <a:latin typeface="Times New Roman"/>
              <a:cs typeface="Times New Roman"/>
            </a:endParaRPr>
          </a:p>
          <a:p>
            <a:pPr marL="538480" marR="600710" lvl="1" indent="-228600">
              <a:lnSpc>
                <a:spcPct val="100000"/>
              </a:lnSpc>
              <a:spcBef>
                <a:spcPts val="459"/>
              </a:spcBef>
              <a:buClr>
                <a:srgbClr val="9CBDBC"/>
              </a:buClr>
              <a:buFont typeface="Wingdings"/>
              <a:buChar char=""/>
              <a:tabLst>
                <a:tab pos="539115" algn="l"/>
              </a:tabLst>
            </a:pPr>
            <a:r>
              <a:rPr sz="1900" spc="-5" dirty="0">
                <a:solidFill>
                  <a:srgbClr val="2E2B1F"/>
                </a:solidFill>
                <a:latin typeface="Times New Roman"/>
                <a:cs typeface="Times New Roman"/>
              </a:rPr>
              <a:t>E.g. </a:t>
            </a:r>
            <a:r>
              <a:rPr sz="1900" spc="-10" dirty="0">
                <a:solidFill>
                  <a:srgbClr val="2E2B1F"/>
                </a:solidFill>
                <a:latin typeface="Times New Roman"/>
                <a:cs typeface="Times New Roman"/>
              </a:rPr>
              <a:t>demand </a:t>
            </a:r>
            <a:r>
              <a:rPr sz="1900" spc="-5" dirty="0">
                <a:solidFill>
                  <a:srgbClr val="2E2B1F"/>
                </a:solidFill>
                <a:latin typeface="Times New Roman"/>
                <a:cs typeface="Times New Roman"/>
              </a:rPr>
              <a:t>for electrical appliances is </a:t>
            </a:r>
            <a:r>
              <a:rPr sz="1900" spc="-10" dirty="0">
                <a:solidFill>
                  <a:srgbClr val="2E2B1F"/>
                </a:solidFill>
                <a:latin typeface="Times New Roman"/>
                <a:cs typeface="Times New Roman"/>
              </a:rPr>
              <a:t>affected </a:t>
            </a:r>
            <a:r>
              <a:rPr sz="1900" spc="-5" dirty="0">
                <a:solidFill>
                  <a:srgbClr val="2E2B1F"/>
                </a:solidFill>
                <a:latin typeface="Times New Roman"/>
                <a:cs typeface="Times New Roman"/>
              </a:rPr>
              <a:t>by the extent of  electrification and the reliability of power</a:t>
            </a:r>
            <a:r>
              <a:rPr sz="19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2E2B1F"/>
                </a:solidFill>
                <a:latin typeface="Times New Roman"/>
                <a:cs typeface="Times New Roman"/>
              </a:rPr>
              <a:t>supply.</a:t>
            </a:r>
            <a:endParaRPr sz="19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59"/>
              </a:spcBef>
              <a:buClr>
                <a:srgbClr val="9CBDBC"/>
              </a:buClr>
              <a:buFont typeface="Wingdings"/>
              <a:buChar char=""/>
              <a:tabLst>
                <a:tab pos="539115" algn="l"/>
              </a:tabLst>
            </a:pPr>
            <a:r>
              <a:rPr sz="1900" spc="-10" dirty="0">
                <a:solidFill>
                  <a:srgbClr val="2E2B1F"/>
                </a:solidFill>
                <a:latin typeface="Times New Roman"/>
                <a:cs typeface="Times New Roman"/>
              </a:rPr>
              <a:t>Demand </a:t>
            </a:r>
            <a:r>
              <a:rPr sz="1900" spc="-5" dirty="0">
                <a:solidFill>
                  <a:srgbClr val="2E2B1F"/>
                </a:solidFill>
                <a:latin typeface="Times New Roman"/>
                <a:cs typeface="Times New Roman"/>
              </a:rPr>
              <a:t>for LPG stoves depend on rate of growth of gas</a:t>
            </a:r>
            <a:r>
              <a:rPr sz="1900" spc="1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2E2B1F"/>
                </a:solidFill>
                <a:latin typeface="Times New Roman"/>
                <a:cs typeface="Times New Roman"/>
              </a:rPr>
              <a:t>connections</a:t>
            </a:r>
            <a:endParaRPr sz="19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00000"/>
              </a:lnSpc>
              <a:spcBef>
                <a:spcPts val="475"/>
              </a:spcBef>
              <a:buClr>
                <a:srgbClr val="A9A47B"/>
              </a:buClr>
              <a:buSzPct val="95000"/>
              <a:buFont typeface="Wingdings"/>
              <a:buChar char=""/>
              <a:tabLst>
                <a:tab pos="304165" algn="l"/>
              </a:tabLst>
            </a:pP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differing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technological environment of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different markets </a:t>
            </a:r>
            <a:r>
              <a:rPr sz="2000" spc="-10" dirty="0">
                <a:solidFill>
                  <a:srgbClr val="2E2B1F"/>
                </a:solidFill>
                <a:latin typeface="Times New Roman"/>
                <a:cs typeface="Times New Roman"/>
              </a:rPr>
              <a:t>may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call</a:t>
            </a:r>
            <a:r>
              <a:rPr sz="2000" spc="-17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for  product</a:t>
            </a:r>
            <a:r>
              <a:rPr sz="2000" spc="-5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modifications</a:t>
            </a:r>
            <a:endParaRPr sz="2000">
              <a:latin typeface="Times New Roman"/>
              <a:cs typeface="Times New Roman"/>
            </a:endParaRPr>
          </a:p>
          <a:p>
            <a:pPr marL="538480" marR="52705" lvl="1" indent="-228600">
              <a:lnSpc>
                <a:spcPct val="100000"/>
              </a:lnSpc>
              <a:spcBef>
                <a:spcPts val="459"/>
              </a:spcBef>
              <a:buClr>
                <a:srgbClr val="9CBDBC"/>
              </a:buClr>
              <a:buFont typeface="Wingdings"/>
              <a:buChar char=""/>
              <a:tabLst>
                <a:tab pos="539115" algn="l"/>
              </a:tabLst>
            </a:pPr>
            <a:r>
              <a:rPr sz="1900" spc="-5" dirty="0">
                <a:solidFill>
                  <a:srgbClr val="2E2B1F"/>
                </a:solidFill>
                <a:latin typeface="Times New Roman"/>
                <a:cs typeface="Times New Roman"/>
              </a:rPr>
              <a:t>E.g. Many appliances are designed </a:t>
            </a:r>
            <a:r>
              <a:rPr sz="1900" dirty="0">
                <a:solidFill>
                  <a:srgbClr val="2E2B1F"/>
                </a:solidFill>
                <a:latin typeface="Times New Roman"/>
                <a:cs typeface="Times New Roman"/>
              </a:rPr>
              <a:t>for </a:t>
            </a:r>
            <a:r>
              <a:rPr sz="1900" spc="-30" dirty="0">
                <a:solidFill>
                  <a:srgbClr val="2E2B1F"/>
                </a:solidFill>
                <a:latin typeface="Times New Roman"/>
                <a:cs typeface="Times New Roman"/>
              </a:rPr>
              <a:t>110 </a:t>
            </a:r>
            <a:r>
              <a:rPr sz="1900" spc="-5" dirty="0">
                <a:solidFill>
                  <a:srgbClr val="2E2B1F"/>
                </a:solidFill>
                <a:latin typeface="Times New Roman"/>
                <a:cs typeface="Times New Roman"/>
              </a:rPr>
              <a:t>V in USA. They should be  converted for 240v in</a:t>
            </a:r>
            <a:r>
              <a:rPr sz="19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2E2B1F"/>
                </a:solidFill>
                <a:latin typeface="Times New Roman"/>
                <a:cs typeface="Times New Roman"/>
              </a:rPr>
              <a:t>India</a:t>
            </a:r>
            <a:endParaRPr sz="1900">
              <a:latin typeface="Times New Roman"/>
              <a:cs typeface="Times New Roman"/>
            </a:endParaRPr>
          </a:p>
          <a:p>
            <a:pPr marL="241300" marR="332740" indent="-228600">
              <a:lnSpc>
                <a:spcPct val="100000"/>
              </a:lnSpc>
              <a:spcBef>
                <a:spcPts val="480"/>
              </a:spcBef>
              <a:buClr>
                <a:srgbClr val="A9A47B"/>
              </a:buClr>
              <a:buSzPct val="95000"/>
              <a:buFont typeface="Wingdings"/>
              <a:buChar char=""/>
              <a:tabLst>
                <a:tab pos="241300" algn="l"/>
              </a:tabLst>
            </a:pPr>
            <a:r>
              <a:rPr sz="2000" spc="-10" dirty="0">
                <a:solidFill>
                  <a:srgbClr val="2E2B1F"/>
                </a:solidFill>
                <a:latin typeface="Times New Roman"/>
                <a:cs typeface="Times New Roman"/>
              </a:rPr>
              <a:t>Technological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developments </a:t>
            </a:r>
            <a:r>
              <a:rPr sz="2000" spc="-10" dirty="0">
                <a:solidFill>
                  <a:srgbClr val="2E2B1F"/>
                </a:solidFill>
                <a:latin typeface="Times New Roman"/>
                <a:cs typeface="Times New Roman"/>
              </a:rPr>
              <a:t>may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increase or decrease the</a:t>
            </a:r>
            <a:r>
              <a:rPr sz="2000" spc="-17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demand 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for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some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existing</a:t>
            </a:r>
            <a:r>
              <a:rPr sz="2000" spc="-6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products</a:t>
            </a:r>
            <a:endParaRPr sz="2000">
              <a:latin typeface="Times New Roman"/>
              <a:cs typeface="Times New Roman"/>
            </a:endParaRPr>
          </a:p>
          <a:p>
            <a:pPr marL="538480" lvl="1" indent="-228600">
              <a:lnSpc>
                <a:spcPct val="100000"/>
              </a:lnSpc>
              <a:spcBef>
                <a:spcPts val="459"/>
              </a:spcBef>
              <a:buClr>
                <a:srgbClr val="9CBDBC"/>
              </a:buClr>
              <a:buFont typeface="Wingdings"/>
              <a:buChar char=""/>
              <a:tabLst>
                <a:tab pos="539115" algn="l"/>
              </a:tabLst>
            </a:pPr>
            <a:r>
              <a:rPr sz="1900" spc="-5" dirty="0">
                <a:solidFill>
                  <a:srgbClr val="2E2B1F"/>
                </a:solidFill>
                <a:latin typeface="Times New Roman"/>
                <a:cs typeface="Times New Roman"/>
              </a:rPr>
              <a:t>E.g. voltage stabilizers help increase in sale of electrical appliances</a:t>
            </a:r>
            <a:r>
              <a:rPr sz="1900" spc="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2E2B1F"/>
                </a:solidFill>
                <a:latin typeface="Times New Roman"/>
                <a:cs typeface="Times New Roman"/>
              </a:rPr>
              <a:t>in</a:t>
            </a:r>
            <a:endParaRPr sz="1900">
              <a:latin typeface="Times New Roman"/>
              <a:cs typeface="Times New Roman"/>
            </a:endParaRPr>
          </a:p>
          <a:p>
            <a:pPr marL="538480">
              <a:lnSpc>
                <a:spcPct val="100000"/>
              </a:lnSpc>
              <a:spcBef>
                <a:spcPts val="5"/>
              </a:spcBef>
            </a:pPr>
            <a:r>
              <a:rPr sz="1900" spc="-5" dirty="0">
                <a:solidFill>
                  <a:srgbClr val="2E2B1F"/>
                </a:solidFill>
                <a:latin typeface="Times New Roman"/>
                <a:cs typeface="Times New Roman"/>
              </a:rPr>
              <a:t>markets characterised by frequent voltage</a:t>
            </a:r>
            <a:r>
              <a:rPr sz="19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2E2B1F"/>
                </a:solidFill>
                <a:latin typeface="Times New Roman"/>
                <a:cs typeface="Times New Roman"/>
              </a:rPr>
              <a:t>fluctuations</a:t>
            </a:r>
            <a:endParaRPr sz="1900">
              <a:latin typeface="Times New Roman"/>
              <a:cs typeface="Times New Roman"/>
            </a:endParaRPr>
          </a:p>
          <a:p>
            <a:pPr marL="538480" marR="709295" lvl="1" indent="-228600">
              <a:lnSpc>
                <a:spcPct val="100000"/>
              </a:lnSpc>
              <a:spcBef>
                <a:spcPts val="455"/>
              </a:spcBef>
              <a:buClr>
                <a:srgbClr val="9CBDBC"/>
              </a:buClr>
              <a:buFont typeface="Wingdings"/>
              <a:buChar char=""/>
              <a:tabLst>
                <a:tab pos="539115" algn="l"/>
              </a:tabLst>
            </a:pPr>
            <a:r>
              <a:rPr sz="1900" spc="-5" dirty="0">
                <a:solidFill>
                  <a:srgbClr val="2E2B1F"/>
                </a:solidFill>
                <a:latin typeface="Times New Roman"/>
                <a:cs typeface="Times New Roman"/>
              </a:rPr>
              <a:t>Introduction of TVs, Refrigerators, etc. with </a:t>
            </a:r>
            <a:r>
              <a:rPr sz="1900" dirty="0">
                <a:solidFill>
                  <a:srgbClr val="2E2B1F"/>
                </a:solidFill>
                <a:latin typeface="Times New Roman"/>
                <a:cs typeface="Times New Roman"/>
              </a:rPr>
              <a:t>in-built </a:t>
            </a:r>
            <a:r>
              <a:rPr sz="1900" spc="-5" dirty="0">
                <a:solidFill>
                  <a:srgbClr val="2E2B1F"/>
                </a:solidFill>
                <a:latin typeface="Times New Roman"/>
                <a:cs typeface="Times New Roman"/>
              </a:rPr>
              <a:t>stabilizers  adversely </a:t>
            </a:r>
            <a:r>
              <a:rPr sz="1900" spc="-10" dirty="0">
                <a:solidFill>
                  <a:srgbClr val="2E2B1F"/>
                </a:solidFill>
                <a:latin typeface="Times New Roman"/>
                <a:cs typeface="Times New Roman"/>
              </a:rPr>
              <a:t>affects </a:t>
            </a:r>
            <a:r>
              <a:rPr sz="1900" spc="-5" dirty="0">
                <a:solidFill>
                  <a:srgbClr val="2E2B1F"/>
                </a:solidFill>
                <a:latin typeface="Times New Roman"/>
                <a:cs typeface="Times New Roman"/>
              </a:rPr>
              <a:t>the </a:t>
            </a:r>
            <a:r>
              <a:rPr sz="1900" spc="-10" dirty="0">
                <a:solidFill>
                  <a:srgbClr val="2E2B1F"/>
                </a:solidFill>
                <a:latin typeface="Times New Roman"/>
                <a:cs typeface="Times New Roman"/>
              </a:rPr>
              <a:t>demand </a:t>
            </a:r>
            <a:r>
              <a:rPr sz="1900" spc="-5" dirty="0">
                <a:solidFill>
                  <a:srgbClr val="2E2B1F"/>
                </a:solidFill>
                <a:latin typeface="Times New Roman"/>
                <a:cs typeface="Times New Roman"/>
              </a:rPr>
              <a:t>for voltage</a:t>
            </a:r>
            <a:r>
              <a:rPr sz="1900" spc="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2E2B1F"/>
                </a:solidFill>
                <a:latin typeface="Times New Roman"/>
                <a:cs typeface="Times New Roman"/>
              </a:rPr>
              <a:t>stabilizers.</a:t>
            </a:r>
            <a:endParaRPr sz="1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3118"/>
            <a:ext cx="590486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5" dirty="0"/>
              <a:t>International</a:t>
            </a:r>
            <a:r>
              <a:rPr spc="-320" dirty="0"/>
              <a:t> </a:t>
            </a:r>
            <a:r>
              <a:rPr spc="-90" dirty="0"/>
              <a:t>Environment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624329"/>
            <a:ext cx="7291070" cy="34836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93980" indent="-2286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Particularly important for the industries directly depending on  imports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or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exports and import-competing</a:t>
            </a:r>
            <a:r>
              <a:rPr sz="2200" spc="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industries</a:t>
            </a:r>
            <a:endParaRPr sz="2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Recession, economic boom,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liberalization</a:t>
            </a:r>
            <a:endParaRPr sz="2200">
              <a:latin typeface="Times New Roman"/>
              <a:cs typeface="Times New Roman"/>
            </a:endParaRPr>
          </a:p>
          <a:p>
            <a:pPr marL="241300" marR="10287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Major international developments have their spread 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effects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on  domestic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business.</a:t>
            </a:r>
            <a:endParaRPr sz="2200">
              <a:latin typeface="Times New Roman"/>
              <a:cs typeface="Times New Roman"/>
            </a:endParaRPr>
          </a:p>
          <a:p>
            <a:pPr marL="538480" marR="5080" lvl="1" indent="-228600" algn="just">
              <a:lnSpc>
                <a:spcPct val="100000"/>
              </a:lnSpc>
              <a:spcBef>
                <a:spcPts val="484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E.g. Oil price hikes increased the cost of production and the</a:t>
            </a:r>
            <a:r>
              <a:rPr sz="2000" spc="-2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prices  of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certain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products such as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fertilizers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, synthetic fibres. So </a:t>
            </a:r>
            <a:r>
              <a:rPr sz="2000" spc="-20" dirty="0">
                <a:solidFill>
                  <a:srgbClr val="2E2B1F"/>
                </a:solidFill>
                <a:latin typeface="Times New Roman"/>
                <a:cs typeface="Times New Roman"/>
              </a:rPr>
              <a:t>usually, 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demand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for natural fibres and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manures</a:t>
            </a:r>
            <a:r>
              <a:rPr sz="2000" spc="-16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increased.</a:t>
            </a:r>
            <a:endParaRPr sz="2000">
              <a:latin typeface="Times New Roman"/>
              <a:cs typeface="Times New Roman"/>
            </a:endParaRPr>
          </a:p>
          <a:p>
            <a:pPr marL="538480" marR="22225" lvl="1" indent="-228600" algn="just">
              <a:lnSpc>
                <a:spcPct val="100000"/>
              </a:lnSpc>
              <a:spcBef>
                <a:spcPts val="484"/>
              </a:spcBef>
              <a:buClr>
                <a:srgbClr val="9CBDBC"/>
              </a:buClr>
              <a:buSzPct val="95000"/>
              <a:buFont typeface="Wingdings"/>
              <a:buChar char=""/>
              <a:tabLst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Also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demand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for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automobiles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that economise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energy</a:t>
            </a:r>
            <a:r>
              <a:rPr sz="2000" spc="-1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consumption  </a:t>
            </a:r>
            <a:r>
              <a:rPr sz="2000" spc="5" dirty="0">
                <a:solidFill>
                  <a:srgbClr val="2E2B1F"/>
                </a:solidFill>
                <a:latin typeface="Times New Roman"/>
                <a:cs typeface="Times New Roman"/>
              </a:rPr>
              <a:t>got</a:t>
            </a:r>
            <a:r>
              <a:rPr sz="20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increased.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1624329"/>
            <a:ext cx="7325995" cy="25069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The oil crisis also promoted 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some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companies to resort</a:t>
            </a:r>
            <a:r>
              <a:rPr sz="2200" spc="6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to</a:t>
            </a:r>
            <a:endParaRPr sz="2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200" i="1" spc="-5" dirty="0">
                <a:solidFill>
                  <a:srgbClr val="2E2B1F"/>
                </a:solidFill>
                <a:latin typeface="Times New Roman"/>
                <a:cs typeface="Times New Roman"/>
              </a:rPr>
              <a:t>demarketing</a:t>
            </a:r>
            <a:endParaRPr sz="2200">
              <a:latin typeface="Times New Roman"/>
              <a:cs typeface="Times New Roman"/>
            </a:endParaRPr>
          </a:p>
          <a:p>
            <a:pPr marL="241300" marR="130175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“</a:t>
            </a:r>
            <a:r>
              <a:rPr sz="2200" i="1" spc="-5" dirty="0">
                <a:solidFill>
                  <a:srgbClr val="2E2B1F"/>
                </a:solidFill>
                <a:latin typeface="Times New Roman"/>
                <a:cs typeface="Times New Roman"/>
              </a:rPr>
              <a:t>demarketing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” refers to the process of cutting consumer  demand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for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a product back to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the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level that can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be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supplied by  the</a:t>
            </a:r>
            <a:r>
              <a:rPr sz="22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firm.</a:t>
            </a:r>
            <a:endParaRPr sz="2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E.g. The Indian 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Oil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Corporation have publicised tips on how</a:t>
            </a:r>
            <a:r>
              <a:rPr sz="2200" spc="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to</a:t>
            </a:r>
            <a:endParaRPr sz="2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cut oil</a:t>
            </a:r>
            <a:r>
              <a:rPr sz="22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consumption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594" y="3790264"/>
            <a:ext cx="561340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dirty="0">
                <a:solidFill>
                  <a:srgbClr val="2E2B1F"/>
                </a:solidFill>
                <a:latin typeface="Comic Sans MS"/>
                <a:cs typeface="Comic Sans MS"/>
              </a:rPr>
              <a:t>THANK</a:t>
            </a:r>
            <a:r>
              <a:rPr sz="6000" b="1" spc="-95" dirty="0">
                <a:solidFill>
                  <a:srgbClr val="2E2B1F"/>
                </a:solidFill>
                <a:latin typeface="Comic Sans MS"/>
                <a:cs typeface="Comic Sans MS"/>
              </a:rPr>
              <a:t> </a:t>
            </a:r>
            <a:r>
              <a:rPr sz="6000" b="1" spc="-5" dirty="0">
                <a:solidFill>
                  <a:srgbClr val="2E2B1F"/>
                </a:solidFill>
                <a:latin typeface="Comic Sans MS"/>
                <a:cs typeface="Comic Sans MS"/>
              </a:rPr>
              <a:t>YOU….</a:t>
            </a:r>
            <a:endParaRPr sz="6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19596"/>
            <a:ext cx="4036060" cy="643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95" dirty="0" smtClean="0"/>
              <a:t>D</a:t>
            </a:r>
            <a:r>
              <a:rPr spc="-95" dirty="0" smtClean="0"/>
              <a:t>efinition</a:t>
            </a:r>
            <a:endParaRPr spc="-95" dirty="0"/>
          </a:p>
        </p:txBody>
      </p:sp>
      <p:sp>
        <p:nvSpPr>
          <p:cNvPr id="3" name="object 3"/>
          <p:cNvSpPr txBox="1"/>
          <p:nvPr/>
        </p:nvSpPr>
        <p:spPr>
          <a:xfrm>
            <a:off x="650240" y="1624329"/>
            <a:ext cx="7171055" cy="2842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68960" indent="-2286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“</a:t>
            </a:r>
            <a:r>
              <a:rPr sz="2200" i="1" spc="-5" dirty="0">
                <a:solidFill>
                  <a:srgbClr val="2E2B1F"/>
                </a:solidFill>
                <a:latin typeface="Times New Roman"/>
                <a:cs typeface="Times New Roman"/>
              </a:rPr>
              <a:t>The </a:t>
            </a:r>
            <a:r>
              <a:rPr sz="2200" i="1" spc="-15" dirty="0">
                <a:solidFill>
                  <a:srgbClr val="2E2B1F"/>
                </a:solidFill>
                <a:latin typeface="Times New Roman"/>
                <a:cs typeface="Times New Roman"/>
              </a:rPr>
              <a:t>process </a:t>
            </a:r>
            <a:r>
              <a:rPr sz="2200" i="1" spc="-5" dirty="0">
                <a:solidFill>
                  <a:srgbClr val="2E2B1F"/>
                </a:solidFill>
                <a:latin typeface="Times New Roman"/>
                <a:cs typeface="Times New Roman"/>
              </a:rPr>
              <a:t>by which strategists monitor </a:t>
            </a:r>
            <a:r>
              <a:rPr sz="2200" i="1" dirty="0">
                <a:solidFill>
                  <a:srgbClr val="2E2B1F"/>
                </a:solidFill>
                <a:latin typeface="Times New Roman"/>
                <a:cs typeface="Times New Roman"/>
              </a:rPr>
              <a:t>the </a:t>
            </a:r>
            <a:r>
              <a:rPr sz="2200" i="1" spc="-5" dirty="0">
                <a:solidFill>
                  <a:srgbClr val="2E2B1F"/>
                </a:solidFill>
                <a:latin typeface="Times New Roman"/>
                <a:cs typeface="Times New Roman"/>
              </a:rPr>
              <a:t>economic,  governmental/legal, market/competitive,  supplier/technological, geographic and social settings to  determine opportunities and </a:t>
            </a:r>
            <a:r>
              <a:rPr sz="2200" i="1" spc="-15" dirty="0">
                <a:solidFill>
                  <a:srgbClr val="2E2B1F"/>
                </a:solidFill>
                <a:latin typeface="Times New Roman"/>
                <a:cs typeface="Times New Roman"/>
              </a:rPr>
              <a:t>threats </a:t>
            </a:r>
            <a:r>
              <a:rPr sz="2200" i="1" spc="-5" dirty="0">
                <a:solidFill>
                  <a:srgbClr val="2E2B1F"/>
                </a:solidFill>
                <a:latin typeface="Times New Roman"/>
                <a:cs typeface="Times New Roman"/>
              </a:rPr>
              <a:t>to their</a:t>
            </a:r>
            <a:r>
              <a:rPr sz="2200" i="1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i="1" spc="-5" dirty="0">
                <a:solidFill>
                  <a:srgbClr val="2E2B1F"/>
                </a:solidFill>
                <a:latin typeface="Times New Roman"/>
                <a:cs typeface="Times New Roman"/>
              </a:rPr>
              <a:t>firms”</a:t>
            </a: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A9A47B"/>
              </a:buClr>
              <a:buFont typeface="Wingdings"/>
              <a:buChar char=""/>
            </a:pPr>
            <a:endParaRPr sz="3200" dirty="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00000"/>
              </a:lnSpc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i="1" spc="-10" dirty="0">
                <a:solidFill>
                  <a:srgbClr val="2E2B1F"/>
                </a:solidFill>
                <a:latin typeface="Times New Roman"/>
                <a:cs typeface="Times New Roman"/>
              </a:rPr>
              <a:t>“Environmental </a:t>
            </a:r>
            <a:r>
              <a:rPr sz="2200" i="1" spc="-5" dirty="0">
                <a:solidFill>
                  <a:srgbClr val="2E2B1F"/>
                </a:solidFill>
                <a:latin typeface="Times New Roman"/>
                <a:cs typeface="Times New Roman"/>
              </a:rPr>
              <a:t>diagnosis consists of managerial decisions  made by analysing the </a:t>
            </a:r>
            <a:r>
              <a:rPr sz="2200" i="1" dirty="0">
                <a:solidFill>
                  <a:srgbClr val="2E2B1F"/>
                </a:solidFill>
                <a:latin typeface="Times New Roman"/>
                <a:cs typeface="Times New Roman"/>
              </a:rPr>
              <a:t>significance </a:t>
            </a:r>
            <a:r>
              <a:rPr sz="2200" i="1" spc="-5" dirty="0">
                <a:solidFill>
                  <a:srgbClr val="2E2B1F"/>
                </a:solidFill>
                <a:latin typeface="Times New Roman"/>
                <a:cs typeface="Times New Roman"/>
              </a:rPr>
              <a:t>of data </a:t>
            </a:r>
            <a:r>
              <a:rPr sz="2200" i="1" dirty="0">
                <a:solidFill>
                  <a:srgbClr val="2E2B1F"/>
                </a:solidFill>
                <a:latin typeface="Times New Roman"/>
                <a:cs typeface="Times New Roman"/>
              </a:rPr>
              <a:t>(opportunities and  </a:t>
            </a:r>
            <a:r>
              <a:rPr sz="2200" i="1" spc="-15" dirty="0">
                <a:solidFill>
                  <a:srgbClr val="2E2B1F"/>
                </a:solidFill>
                <a:latin typeface="Times New Roman"/>
                <a:cs typeface="Times New Roman"/>
              </a:rPr>
              <a:t>threats) </a:t>
            </a:r>
            <a:r>
              <a:rPr sz="2200" i="1" spc="-5" dirty="0">
                <a:solidFill>
                  <a:srgbClr val="2E2B1F"/>
                </a:solidFill>
                <a:latin typeface="Times New Roman"/>
                <a:cs typeface="Times New Roman"/>
              </a:rPr>
              <a:t>of the </a:t>
            </a:r>
            <a:r>
              <a:rPr sz="2200" i="1" spc="-10" dirty="0">
                <a:solidFill>
                  <a:srgbClr val="2E2B1F"/>
                </a:solidFill>
                <a:latin typeface="Times New Roman"/>
                <a:cs typeface="Times New Roman"/>
              </a:rPr>
              <a:t>environmental</a:t>
            </a:r>
            <a:r>
              <a:rPr sz="2200" i="1" spc="-5" dirty="0">
                <a:solidFill>
                  <a:srgbClr val="2E2B1F"/>
                </a:solidFill>
                <a:latin typeface="Times New Roman"/>
                <a:cs typeface="Times New Roman"/>
              </a:rPr>
              <a:t> analysis”</a:t>
            </a:r>
            <a:endParaRPr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1624329"/>
            <a:ext cx="6901815" cy="2171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i="1" spc="-10" dirty="0">
                <a:solidFill>
                  <a:srgbClr val="2E2B1F"/>
                </a:solidFill>
                <a:latin typeface="Times New Roman"/>
                <a:cs typeface="Times New Roman"/>
              </a:rPr>
              <a:t>Environmental </a:t>
            </a:r>
            <a:r>
              <a:rPr sz="2200" i="1" spc="-5" dirty="0">
                <a:solidFill>
                  <a:srgbClr val="2E2B1F"/>
                </a:solidFill>
                <a:latin typeface="Times New Roman"/>
                <a:cs typeface="Times New Roman"/>
              </a:rPr>
              <a:t>Scanning is the monitoring, evaluating and  disseminating of information </a:t>
            </a:r>
            <a:r>
              <a:rPr sz="2200" i="1" spc="-25" dirty="0">
                <a:solidFill>
                  <a:srgbClr val="2E2B1F"/>
                </a:solidFill>
                <a:latin typeface="Times New Roman"/>
                <a:cs typeface="Times New Roman"/>
              </a:rPr>
              <a:t>from </a:t>
            </a:r>
            <a:r>
              <a:rPr sz="2200" i="1" spc="-5" dirty="0">
                <a:solidFill>
                  <a:srgbClr val="2E2B1F"/>
                </a:solidFill>
                <a:latin typeface="Times New Roman"/>
                <a:cs typeface="Times New Roman"/>
              </a:rPr>
              <a:t>the external and internal  </a:t>
            </a:r>
            <a:r>
              <a:rPr sz="2200" i="1" spc="-10" dirty="0">
                <a:solidFill>
                  <a:srgbClr val="2E2B1F"/>
                </a:solidFill>
                <a:latin typeface="Times New Roman"/>
                <a:cs typeface="Times New Roman"/>
              </a:rPr>
              <a:t>environments </a:t>
            </a:r>
            <a:r>
              <a:rPr sz="2200" i="1" spc="-5" dirty="0">
                <a:solidFill>
                  <a:srgbClr val="2E2B1F"/>
                </a:solidFill>
                <a:latin typeface="Times New Roman"/>
                <a:cs typeface="Times New Roman"/>
              </a:rPr>
              <a:t>to key people within the</a:t>
            </a:r>
            <a:r>
              <a:rPr sz="2200" i="1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i="1" spc="-5" dirty="0">
                <a:solidFill>
                  <a:srgbClr val="2E2B1F"/>
                </a:solidFill>
                <a:latin typeface="Times New Roman"/>
                <a:cs typeface="Times New Roman"/>
              </a:rPr>
              <a:t>corporation.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 marR="66040" indent="800100">
              <a:lnSpc>
                <a:spcPct val="100000"/>
              </a:lnSpc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A corporation uses this tool to avoid strategic surprise  and to ensure its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long-term</a:t>
            </a:r>
            <a:r>
              <a:rPr sz="22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health.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3118"/>
            <a:ext cx="6899909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85" dirty="0"/>
              <a:t>TYPES </a:t>
            </a:r>
            <a:r>
              <a:rPr spc="-50" dirty="0"/>
              <a:t>OF</a:t>
            </a:r>
            <a:r>
              <a:rPr spc="-395" dirty="0"/>
              <a:t> </a:t>
            </a:r>
            <a:r>
              <a:rPr spc="-90" dirty="0"/>
              <a:t>ENVIRONMENT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56663"/>
            <a:ext cx="4062095" cy="83058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625"/>
              </a:spcBef>
              <a:buClr>
                <a:srgbClr val="A9A47B"/>
              </a:buClr>
              <a:buAutoNum type="arabicParenR"/>
              <a:tabLst>
                <a:tab pos="469900" algn="l"/>
                <a:tab pos="470534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INTERNAL</a:t>
            </a:r>
            <a:r>
              <a:rPr sz="2200" spc="-1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ENVIRONMENT</a:t>
            </a:r>
            <a:endParaRPr sz="22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AutoNum type="arabicParenR"/>
              <a:tabLst>
                <a:tab pos="469900" algn="l"/>
                <a:tab pos="470534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EXTERNAL</a:t>
            </a:r>
            <a:r>
              <a:rPr sz="2200" spc="-1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ENVIRONMENT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52547" y="3177285"/>
            <a:ext cx="2897505" cy="1143000"/>
          </a:xfrm>
          <a:custGeom>
            <a:avLst/>
            <a:gdLst/>
            <a:ahLst/>
            <a:cxnLst/>
            <a:rect l="l" t="t" r="r" b="b"/>
            <a:pathLst>
              <a:path w="2897504" h="1143000">
                <a:moveTo>
                  <a:pt x="1448689" y="0"/>
                </a:moveTo>
                <a:lnTo>
                  <a:pt x="1382375" y="588"/>
                </a:lnTo>
                <a:lnTo>
                  <a:pt x="1316827" y="2335"/>
                </a:lnTo>
                <a:lnTo>
                  <a:pt x="1252108" y="5217"/>
                </a:lnTo>
                <a:lnTo>
                  <a:pt x="1188282" y="9208"/>
                </a:lnTo>
                <a:lnTo>
                  <a:pt x="1125413" y="14283"/>
                </a:lnTo>
                <a:lnTo>
                  <a:pt x="1063566" y="20417"/>
                </a:lnTo>
                <a:lnTo>
                  <a:pt x="1002803" y="27583"/>
                </a:lnTo>
                <a:lnTo>
                  <a:pt x="943189" y="35758"/>
                </a:lnTo>
                <a:lnTo>
                  <a:pt x="884789" y="44916"/>
                </a:lnTo>
                <a:lnTo>
                  <a:pt x="827665" y="55031"/>
                </a:lnTo>
                <a:lnTo>
                  <a:pt x="771881" y="66079"/>
                </a:lnTo>
                <a:lnTo>
                  <a:pt x="717502" y="78034"/>
                </a:lnTo>
                <a:lnTo>
                  <a:pt x="664592" y="90871"/>
                </a:lnTo>
                <a:lnTo>
                  <a:pt x="613214" y="104564"/>
                </a:lnTo>
                <a:lnTo>
                  <a:pt x="563433" y="119090"/>
                </a:lnTo>
                <a:lnTo>
                  <a:pt x="515312" y="134421"/>
                </a:lnTo>
                <a:lnTo>
                  <a:pt x="468915" y="150533"/>
                </a:lnTo>
                <a:lnTo>
                  <a:pt x="424306" y="167401"/>
                </a:lnTo>
                <a:lnTo>
                  <a:pt x="381550" y="185000"/>
                </a:lnTo>
                <a:lnTo>
                  <a:pt x="340709" y="203304"/>
                </a:lnTo>
                <a:lnTo>
                  <a:pt x="301849" y="222288"/>
                </a:lnTo>
                <a:lnTo>
                  <a:pt x="265032" y="241927"/>
                </a:lnTo>
                <a:lnTo>
                  <a:pt x="230323" y="262195"/>
                </a:lnTo>
                <a:lnTo>
                  <a:pt x="197786" y="283068"/>
                </a:lnTo>
                <a:lnTo>
                  <a:pt x="139482" y="326526"/>
                </a:lnTo>
                <a:lnTo>
                  <a:pt x="90632" y="372099"/>
                </a:lnTo>
                <a:lnTo>
                  <a:pt x="51747" y="419585"/>
                </a:lnTo>
                <a:lnTo>
                  <a:pt x="23339" y="468781"/>
                </a:lnTo>
                <a:lnTo>
                  <a:pt x="5920" y="519487"/>
                </a:lnTo>
                <a:lnTo>
                  <a:pt x="0" y="571500"/>
                </a:lnTo>
                <a:lnTo>
                  <a:pt x="1490" y="597657"/>
                </a:lnTo>
                <a:lnTo>
                  <a:pt x="13224" y="649041"/>
                </a:lnTo>
                <a:lnTo>
                  <a:pt x="36202" y="699017"/>
                </a:lnTo>
                <a:lnTo>
                  <a:pt x="69912" y="747384"/>
                </a:lnTo>
                <a:lnTo>
                  <a:pt x="113843" y="793938"/>
                </a:lnTo>
                <a:lnTo>
                  <a:pt x="167484" y="838479"/>
                </a:lnTo>
                <a:lnTo>
                  <a:pt x="230323" y="880804"/>
                </a:lnTo>
                <a:lnTo>
                  <a:pt x="265032" y="901072"/>
                </a:lnTo>
                <a:lnTo>
                  <a:pt x="301849" y="920711"/>
                </a:lnTo>
                <a:lnTo>
                  <a:pt x="340709" y="939695"/>
                </a:lnTo>
                <a:lnTo>
                  <a:pt x="381550" y="957999"/>
                </a:lnTo>
                <a:lnTo>
                  <a:pt x="424306" y="975598"/>
                </a:lnTo>
                <a:lnTo>
                  <a:pt x="468915" y="992466"/>
                </a:lnTo>
                <a:lnTo>
                  <a:pt x="515312" y="1008578"/>
                </a:lnTo>
                <a:lnTo>
                  <a:pt x="563433" y="1023909"/>
                </a:lnTo>
                <a:lnTo>
                  <a:pt x="613214" y="1038435"/>
                </a:lnTo>
                <a:lnTo>
                  <a:pt x="664592" y="1052128"/>
                </a:lnTo>
                <a:lnTo>
                  <a:pt x="717502" y="1064965"/>
                </a:lnTo>
                <a:lnTo>
                  <a:pt x="771881" y="1076920"/>
                </a:lnTo>
                <a:lnTo>
                  <a:pt x="827665" y="1087968"/>
                </a:lnTo>
                <a:lnTo>
                  <a:pt x="884789" y="1098083"/>
                </a:lnTo>
                <a:lnTo>
                  <a:pt x="943189" y="1107241"/>
                </a:lnTo>
                <a:lnTo>
                  <a:pt x="1002803" y="1115416"/>
                </a:lnTo>
                <a:lnTo>
                  <a:pt x="1063566" y="1122582"/>
                </a:lnTo>
                <a:lnTo>
                  <a:pt x="1125413" y="1128716"/>
                </a:lnTo>
                <a:lnTo>
                  <a:pt x="1188282" y="1133791"/>
                </a:lnTo>
                <a:lnTo>
                  <a:pt x="1252108" y="1137782"/>
                </a:lnTo>
                <a:lnTo>
                  <a:pt x="1316827" y="1140664"/>
                </a:lnTo>
                <a:lnTo>
                  <a:pt x="1382375" y="1142411"/>
                </a:lnTo>
                <a:lnTo>
                  <a:pt x="1448689" y="1143000"/>
                </a:lnTo>
                <a:lnTo>
                  <a:pt x="1515012" y="1142411"/>
                </a:lnTo>
                <a:lnTo>
                  <a:pt x="1580570" y="1140664"/>
                </a:lnTo>
                <a:lnTo>
                  <a:pt x="1645299" y="1137782"/>
                </a:lnTo>
                <a:lnTo>
                  <a:pt x="1709133" y="1133791"/>
                </a:lnTo>
                <a:lnTo>
                  <a:pt x="1772010" y="1128716"/>
                </a:lnTo>
                <a:lnTo>
                  <a:pt x="1833865" y="1122582"/>
                </a:lnTo>
                <a:lnTo>
                  <a:pt x="1894634" y="1115416"/>
                </a:lnTo>
                <a:lnTo>
                  <a:pt x="1954255" y="1107241"/>
                </a:lnTo>
                <a:lnTo>
                  <a:pt x="2012662" y="1098083"/>
                </a:lnTo>
                <a:lnTo>
                  <a:pt x="2069792" y="1087968"/>
                </a:lnTo>
                <a:lnTo>
                  <a:pt x="2125580" y="1076920"/>
                </a:lnTo>
                <a:lnTo>
                  <a:pt x="2179964" y="1064965"/>
                </a:lnTo>
                <a:lnTo>
                  <a:pt x="2232879" y="1052128"/>
                </a:lnTo>
                <a:lnTo>
                  <a:pt x="2284261" y="1038435"/>
                </a:lnTo>
                <a:lnTo>
                  <a:pt x="2334046" y="1023909"/>
                </a:lnTo>
                <a:lnTo>
                  <a:pt x="2382170" y="1008578"/>
                </a:lnTo>
                <a:lnTo>
                  <a:pt x="2428570" y="992466"/>
                </a:lnTo>
                <a:lnTo>
                  <a:pt x="2473182" y="975598"/>
                </a:lnTo>
                <a:lnTo>
                  <a:pt x="2515941" y="957999"/>
                </a:lnTo>
                <a:lnTo>
                  <a:pt x="2556784" y="939695"/>
                </a:lnTo>
                <a:lnTo>
                  <a:pt x="2595646" y="920711"/>
                </a:lnTo>
                <a:lnTo>
                  <a:pt x="2632465" y="901072"/>
                </a:lnTo>
                <a:lnTo>
                  <a:pt x="2667175" y="880804"/>
                </a:lnTo>
                <a:lnTo>
                  <a:pt x="2699714" y="859931"/>
                </a:lnTo>
                <a:lnTo>
                  <a:pt x="2758020" y="816473"/>
                </a:lnTo>
                <a:lnTo>
                  <a:pt x="2806871" y="770900"/>
                </a:lnTo>
                <a:lnTo>
                  <a:pt x="2845756" y="723414"/>
                </a:lnTo>
                <a:lnTo>
                  <a:pt x="2874164" y="674218"/>
                </a:lnTo>
                <a:lnTo>
                  <a:pt x="2891584" y="623512"/>
                </a:lnTo>
                <a:lnTo>
                  <a:pt x="2897504" y="571500"/>
                </a:lnTo>
                <a:lnTo>
                  <a:pt x="2896014" y="545342"/>
                </a:lnTo>
                <a:lnTo>
                  <a:pt x="2884280" y="493958"/>
                </a:lnTo>
                <a:lnTo>
                  <a:pt x="2861302" y="443982"/>
                </a:lnTo>
                <a:lnTo>
                  <a:pt x="2827591" y="395615"/>
                </a:lnTo>
                <a:lnTo>
                  <a:pt x="2783659" y="349061"/>
                </a:lnTo>
                <a:lnTo>
                  <a:pt x="2730017" y="304520"/>
                </a:lnTo>
                <a:lnTo>
                  <a:pt x="2667175" y="262195"/>
                </a:lnTo>
                <a:lnTo>
                  <a:pt x="2632465" y="241927"/>
                </a:lnTo>
                <a:lnTo>
                  <a:pt x="2595646" y="222288"/>
                </a:lnTo>
                <a:lnTo>
                  <a:pt x="2556784" y="203304"/>
                </a:lnTo>
                <a:lnTo>
                  <a:pt x="2515941" y="185000"/>
                </a:lnTo>
                <a:lnTo>
                  <a:pt x="2473182" y="167401"/>
                </a:lnTo>
                <a:lnTo>
                  <a:pt x="2428570" y="150533"/>
                </a:lnTo>
                <a:lnTo>
                  <a:pt x="2382170" y="134421"/>
                </a:lnTo>
                <a:lnTo>
                  <a:pt x="2334046" y="119090"/>
                </a:lnTo>
                <a:lnTo>
                  <a:pt x="2284261" y="104564"/>
                </a:lnTo>
                <a:lnTo>
                  <a:pt x="2232879" y="90871"/>
                </a:lnTo>
                <a:lnTo>
                  <a:pt x="2179964" y="78034"/>
                </a:lnTo>
                <a:lnTo>
                  <a:pt x="2125580" y="66079"/>
                </a:lnTo>
                <a:lnTo>
                  <a:pt x="2069792" y="55031"/>
                </a:lnTo>
                <a:lnTo>
                  <a:pt x="2012662" y="44916"/>
                </a:lnTo>
                <a:lnTo>
                  <a:pt x="1954255" y="35758"/>
                </a:lnTo>
                <a:lnTo>
                  <a:pt x="1894634" y="27583"/>
                </a:lnTo>
                <a:lnTo>
                  <a:pt x="1833865" y="20417"/>
                </a:lnTo>
                <a:lnTo>
                  <a:pt x="1772010" y="14283"/>
                </a:lnTo>
                <a:lnTo>
                  <a:pt x="1709133" y="9208"/>
                </a:lnTo>
                <a:lnTo>
                  <a:pt x="1645299" y="5217"/>
                </a:lnTo>
                <a:lnTo>
                  <a:pt x="1580570" y="2335"/>
                </a:lnTo>
                <a:lnTo>
                  <a:pt x="1515012" y="588"/>
                </a:lnTo>
                <a:lnTo>
                  <a:pt x="1448689" y="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52547" y="3177285"/>
            <a:ext cx="2897505" cy="1143000"/>
          </a:xfrm>
          <a:custGeom>
            <a:avLst/>
            <a:gdLst/>
            <a:ahLst/>
            <a:cxnLst/>
            <a:rect l="l" t="t" r="r" b="b"/>
            <a:pathLst>
              <a:path w="2897504" h="1143000">
                <a:moveTo>
                  <a:pt x="0" y="571500"/>
                </a:moveTo>
                <a:lnTo>
                  <a:pt x="5920" y="519487"/>
                </a:lnTo>
                <a:lnTo>
                  <a:pt x="23339" y="468781"/>
                </a:lnTo>
                <a:lnTo>
                  <a:pt x="51747" y="419585"/>
                </a:lnTo>
                <a:lnTo>
                  <a:pt x="90632" y="372099"/>
                </a:lnTo>
                <a:lnTo>
                  <a:pt x="139482" y="326526"/>
                </a:lnTo>
                <a:lnTo>
                  <a:pt x="197786" y="283068"/>
                </a:lnTo>
                <a:lnTo>
                  <a:pt x="230323" y="262195"/>
                </a:lnTo>
                <a:lnTo>
                  <a:pt x="265032" y="241927"/>
                </a:lnTo>
                <a:lnTo>
                  <a:pt x="301849" y="222288"/>
                </a:lnTo>
                <a:lnTo>
                  <a:pt x="340709" y="203304"/>
                </a:lnTo>
                <a:lnTo>
                  <a:pt x="381550" y="185000"/>
                </a:lnTo>
                <a:lnTo>
                  <a:pt x="424306" y="167401"/>
                </a:lnTo>
                <a:lnTo>
                  <a:pt x="468915" y="150533"/>
                </a:lnTo>
                <a:lnTo>
                  <a:pt x="515312" y="134421"/>
                </a:lnTo>
                <a:lnTo>
                  <a:pt x="563433" y="119090"/>
                </a:lnTo>
                <a:lnTo>
                  <a:pt x="613214" y="104564"/>
                </a:lnTo>
                <a:lnTo>
                  <a:pt x="664592" y="90871"/>
                </a:lnTo>
                <a:lnTo>
                  <a:pt x="717502" y="78034"/>
                </a:lnTo>
                <a:lnTo>
                  <a:pt x="771881" y="66079"/>
                </a:lnTo>
                <a:lnTo>
                  <a:pt x="827665" y="55031"/>
                </a:lnTo>
                <a:lnTo>
                  <a:pt x="884789" y="44916"/>
                </a:lnTo>
                <a:lnTo>
                  <a:pt x="943189" y="35758"/>
                </a:lnTo>
                <a:lnTo>
                  <a:pt x="1002803" y="27583"/>
                </a:lnTo>
                <a:lnTo>
                  <a:pt x="1063566" y="20417"/>
                </a:lnTo>
                <a:lnTo>
                  <a:pt x="1125413" y="14283"/>
                </a:lnTo>
                <a:lnTo>
                  <a:pt x="1188282" y="9208"/>
                </a:lnTo>
                <a:lnTo>
                  <a:pt x="1252108" y="5217"/>
                </a:lnTo>
                <a:lnTo>
                  <a:pt x="1316827" y="2335"/>
                </a:lnTo>
                <a:lnTo>
                  <a:pt x="1382375" y="588"/>
                </a:lnTo>
                <a:lnTo>
                  <a:pt x="1448689" y="0"/>
                </a:lnTo>
                <a:lnTo>
                  <a:pt x="1515012" y="588"/>
                </a:lnTo>
                <a:lnTo>
                  <a:pt x="1580570" y="2335"/>
                </a:lnTo>
                <a:lnTo>
                  <a:pt x="1645299" y="5217"/>
                </a:lnTo>
                <a:lnTo>
                  <a:pt x="1709133" y="9208"/>
                </a:lnTo>
                <a:lnTo>
                  <a:pt x="1772010" y="14283"/>
                </a:lnTo>
                <a:lnTo>
                  <a:pt x="1833865" y="20417"/>
                </a:lnTo>
                <a:lnTo>
                  <a:pt x="1894634" y="27583"/>
                </a:lnTo>
                <a:lnTo>
                  <a:pt x="1954255" y="35758"/>
                </a:lnTo>
                <a:lnTo>
                  <a:pt x="2012662" y="44916"/>
                </a:lnTo>
                <a:lnTo>
                  <a:pt x="2069792" y="55031"/>
                </a:lnTo>
                <a:lnTo>
                  <a:pt x="2125580" y="66079"/>
                </a:lnTo>
                <a:lnTo>
                  <a:pt x="2179964" y="78034"/>
                </a:lnTo>
                <a:lnTo>
                  <a:pt x="2232879" y="90871"/>
                </a:lnTo>
                <a:lnTo>
                  <a:pt x="2284261" y="104564"/>
                </a:lnTo>
                <a:lnTo>
                  <a:pt x="2334046" y="119090"/>
                </a:lnTo>
                <a:lnTo>
                  <a:pt x="2382170" y="134421"/>
                </a:lnTo>
                <a:lnTo>
                  <a:pt x="2428570" y="150533"/>
                </a:lnTo>
                <a:lnTo>
                  <a:pt x="2473182" y="167401"/>
                </a:lnTo>
                <a:lnTo>
                  <a:pt x="2515941" y="185000"/>
                </a:lnTo>
                <a:lnTo>
                  <a:pt x="2556784" y="203304"/>
                </a:lnTo>
                <a:lnTo>
                  <a:pt x="2595646" y="222288"/>
                </a:lnTo>
                <a:lnTo>
                  <a:pt x="2632465" y="241927"/>
                </a:lnTo>
                <a:lnTo>
                  <a:pt x="2667175" y="262195"/>
                </a:lnTo>
                <a:lnTo>
                  <a:pt x="2699714" y="283068"/>
                </a:lnTo>
                <a:lnTo>
                  <a:pt x="2758020" y="326526"/>
                </a:lnTo>
                <a:lnTo>
                  <a:pt x="2806871" y="372099"/>
                </a:lnTo>
                <a:lnTo>
                  <a:pt x="2845756" y="419585"/>
                </a:lnTo>
                <a:lnTo>
                  <a:pt x="2874164" y="468781"/>
                </a:lnTo>
                <a:lnTo>
                  <a:pt x="2891584" y="519487"/>
                </a:lnTo>
                <a:lnTo>
                  <a:pt x="2897504" y="571500"/>
                </a:lnTo>
                <a:lnTo>
                  <a:pt x="2896014" y="597657"/>
                </a:lnTo>
                <a:lnTo>
                  <a:pt x="2891584" y="623512"/>
                </a:lnTo>
                <a:lnTo>
                  <a:pt x="2874164" y="674218"/>
                </a:lnTo>
                <a:lnTo>
                  <a:pt x="2845756" y="723414"/>
                </a:lnTo>
                <a:lnTo>
                  <a:pt x="2806871" y="770900"/>
                </a:lnTo>
                <a:lnTo>
                  <a:pt x="2758020" y="816473"/>
                </a:lnTo>
                <a:lnTo>
                  <a:pt x="2699714" y="859931"/>
                </a:lnTo>
                <a:lnTo>
                  <a:pt x="2667175" y="880804"/>
                </a:lnTo>
                <a:lnTo>
                  <a:pt x="2632465" y="901072"/>
                </a:lnTo>
                <a:lnTo>
                  <a:pt x="2595646" y="920711"/>
                </a:lnTo>
                <a:lnTo>
                  <a:pt x="2556784" y="939695"/>
                </a:lnTo>
                <a:lnTo>
                  <a:pt x="2515941" y="957999"/>
                </a:lnTo>
                <a:lnTo>
                  <a:pt x="2473182" y="975598"/>
                </a:lnTo>
                <a:lnTo>
                  <a:pt x="2428570" y="992466"/>
                </a:lnTo>
                <a:lnTo>
                  <a:pt x="2382170" y="1008578"/>
                </a:lnTo>
                <a:lnTo>
                  <a:pt x="2334046" y="1023909"/>
                </a:lnTo>
                <a:lnTo>
                  <a:pt x="2284261" y="1038435"/>
                </a:lnTo>
                <a:lnTo>
                  <a:pt x="2232879" y="1052128"/>
                </a:lnTo>
                <a:lnTo>
                  <a:pt x="2179964" y="1064965"/>
                </a:lnTo>
                <a:lnTo>
                  <a:pt x="2125580" y="1076920"/>
                </a:lnTo>
                <a:lnTo>
                  <a:pt x="2069792" y="1087968"/>
                </a:lnTo>
                <a:lnTo>
                  <a:pt x="2012662" y="1098083"/>
                </a:lnTo>
                <a:lnTo>
                  <a:pt x="1954255" y="1107241"/>
                </a:lnTo>
                <a:lnTo>
                  <a:pt x="1894634" y="1115416"/>
                </a:lnTo>
                <a:lnTo>
                  <a:pt x="1833865" y="1122582"/>
                </a:lnTo>
                <a:lnTo>
                  <a:pt x="1772010" y="1128716"/>
                </a:lnTo>
                <a:lnTo>
                  <a:pt x="1709133" y="1133791"/>
                </a:lnTo>
                <a:lnTo>
                  <a:pt x="1645299" y="1137782"/>
                </a:lnTo>
                <a:lnTo>
                  <a:pt x="1580570" y="1140664"/>
                </a:lnTo>
                <a:lnTo>
                  <a:pt x="1515012" y="1142411"/>
                </a:lnTo>
                <a:lnTo>
                  <a:pt x="1448689" y="1143000"/>
                </a:lnTo>
                <a:lnTo>
                  <a:pt x="1382375" y="1142411"/>
                </a:lnTo>
                <a:lnTo>
                  <a:pt x="1316827" y="1140664"/>
                </a:lnTo>
                <a:lnTo>
                  <a:pt x="1252108" y="1137782"/>
                </a:lnTo>
                <a:lnTo>
                  <a:pt x="1188282" y="1133791"/>
                </a:lnTo>
                <a:lnTo>
                  <a:pt x="1125413" y="1128716"/>
                </a:lnTo>
                <a:lnTo>
                  <a:pt x="1063566" y="1122582"/>
                </a:lnTo>
                <a:lnTo>
                  <a:pt x="1002803" y="1115416"/>
                </a:lnTo>
                <a:lnTo>
                  <a:pt x="943189" y="1107241"/>
                </a:lnTo>
                <a:lnTo>
                  <a:pt x="884789" y="1098083"/>
                </a:lnTo>
                <a:lnTo>
                  <a:pt x="827665" y="1087968"/>
                </a:lnTo>
                <a:lnTo>
                  <a:pt x="771881" y="1076920"/>
                </a:lnTo>
                <a:lnTo>
                  <a:pt x="717502" y="1064965"/>
                </a:lnTo>
                <a:lnTo>
                  <a:pt x="664592" y="1052128"/>
                </a:lnTo>
                <a:lnTo>
                  <a:pt x="613214" y="1038435"/>
                </a:lnTo>
                <a:lnTo>
                  <a:pt x="563433" y="1023909"/>
                </a:lnTo>
                <a:lnTo>
                  <a:pt x="515312" y="1008578"/>
                </a:lnTo>
                <a:lnTo>
                  <a:pt x="468915" y="992466"/>
                </a:lnTo>
                <a:lnTo>
                  <a:pt x="424306" y="975598"/>
                </a:lnTo>
                <a:lnTo>
                  <a:pt x="381550" y="957999"/>
                </a:lnTo>
                <a:lnTo>
                  <a:pt x="340709" y="939695"/>
                </a:lnTo>
                <a:lnTo>
                  <a:pt x="301849" y="920711"/>
                </a:lnTo>
                <a:lnTo>
                  <a:pt x="265032" y="901072"/>
                </a:lnTo>
                <a:lnTo>
                  <a:pt x="230323" y="880804"/>
                </a:lnTo>
                <a:lnTo>
                  <a:pt x="197786" y="859931"/>
                </a:lnTo>
                <a:lnTo>
                  <a:pt x="139482" y="816473"/>
                </a:lnTo>
                <a:lnTo>
                  <a:pt x="90632" y="770900"/>
                </a:lnTo>
                <a:lnTo>
                  <a:pt x="51747" y="723414"/>
                </a:lnTo>
                <a:lnTo>
                  <a:pt x="23339" y="674218"/>
                </a:lnTo>
                <a:lnTo>
                  <a:pt x="5920" y="623512"/>
                </a:lnTo>
                <a:lnTo>
                  <a:pt x="0" y="571500"/>
                </a:lnTo>
                <a:close/>
              </a:path>
            </a:pathLst>
          </a:custGeom>
          <a:ln w="2540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749421" y="3454730"/>
            <a:ext cx="11042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US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ESS</a:t>
            </a:r>
            <a:endParaRPr sz="18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DECISION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51446" y="2796285"/>
            <a:ext cx="2291080" cy="1905000"/>
          </a:xfrm>
          <a:custGeom>
            <a:avLst/>
            <a:gdLst/>
            <a:ahLst/>
            <a:cxnLst/>
            <a:rect l="l" t="t" r="r" b="b"/>
            <a:pathLst>
              <a:path w="2291080" h="1905000">
                <a:moveTo>
                  <a:pt x="0" y="0"/>
                </a:moveTo>
                <a:lnTo>
                  <a:pt x="0" y="1905000"/>
                </a:lnTo>
                <a:lnTo>
                  <a:pt x="2291067" y="952500"/>
                </a:lnTo>
                <a:lnTo>
                  <a:pt x="0" y="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1446" y="2796285"/>
            <a:ext cx="2291080" cy="1905000"/>
          </a:xfrm>
          <a:custGeom>
            <a:avLst/>
            <a:gdLst/>
            <a:ahLst/>
            <a:cxnLst/>
            <a:rect l="l" t="t" r="r" b="b"/>
            <a:pathLst>
              <a:path w="2291080" h="1905000">
                <a:moveTo>
                  <a:pt x="0" y="0"/>
                </a:moveTo>
                <a:lnTo>
                  <a:pt x="2291067" y="952500"/>
                </a:lnTo>
                <a:lnTo>
                  <a:pt x="0" y="19050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80151" y="2803017"/>
            <a:ext cx="2291080" cy="1905000"/>
          </a:xfrm>
          <a:custGeom>
            <a:avLst/>
            <a:gdLst/>
            <a:ahLst/>
            <a:cxnLst/>
            <a:rect l="l" t="t" r="r" b="b"/>
            <a:pathLst>
              <a:path w="2291079" h="1905000">
                <a:moveTo>
                  <a:pt x="2291079" y="0"/>
                </a:moveTo>
                <a:lnTo>
                  <a:pt x="0" y="952500"/>
                </a:lnTo>
                <a:lnTo>
                  <a:pt x="2291079" y="1905000"/>
                </a:lnTo>
                <a:lnTo>
                  <a:pt x="2291079" y="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80151" y="2803017"/>
            <a:ext cx="2291080" cy="1905000"/>
          </a:xfrm>
          <a:custGeom>
            <a:avLst/>
            <a:gdLst/>
            <a:ahLst/>
            <a:cxnLst/>
            <a:rect l="l" t="t" r="r" b="b"/>
            <a:pathLst>
              <a:path w="2291079" h="1905000">
                <a:moveTo>
                  <a:pt x="2291079" y="1905000"/>
                </a:moveTo>
                <a:lnTo>
                  <a:pt x="0" y="952500"/>
                </a:lnTo>
                <a:lnTo>
                  <a:pt x="2291079" y="0"/>
                </a:lnTo>
                <a:lnTo>
                  <a:pt x="2291079" y="1905000"/>
                </a:lnTo>
                <a:close/>
              </a:path>
            </a:pathLst>
          </a:custGeom>
          <a:ln w="2540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00811" y="3431870"/>
            <a:ext cx="11690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INTERNAL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30" dirty="0">
                <a:solidFill>
                  <a:srgbClr val="FFFFFF"/>
                </a:solidFill>
                <a:latin typeface="Times New Roman"/>
                <a:cs typeface="Times New Roman"/>
              </a:rPr>
              <a:t>FACTORS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11543" y="3451605"/>
            <a:ext cx="12319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EXTERNAL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30" dirty="0">
                <a:solidFill>
                  <a:srgbClr val="FFFFFF"/>
                </a:solidFill>
                <a:latin typeface="Times New Roman"/>
                <a:cs typeface="Times New Roman"/>
              </a:rPr>
              <a:t>FACTORS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3118"/>
            <a:ext cx="7118984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0" dirty="0"/>
              <a:t>INTERNAL</a:t>
            </a:r>
            <a:r>
              <a:rPr spc="-459" dirty="0"/>
              <a:t> </a:t>
            </a:r>
            <a:r>
              <a:rPr spc="-90" dirty="0"/>
              <a:t>ENVIRONMENT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0427" y="1556663"/>
            <a:ext cx="7353934" cy="411734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2384">
              <a:lnSpc>
                <a:spcPct val="100000"/>
              </a:lnSpc>
              <a:spcBef>
                <a:spcPts val="625"/>
              </a:spcBef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Important internal factors</a:t>
            </a:r>
            <a:r>
              <a:rPr sz="2200" spc="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are</a:t>
            </a:r>
            <a:endParaRPr sz="2200">
              <a:latin typeface="Times New Roman"/>
              <a:cs typeface="Times New Roman"/>
            </a:endParaRPr>
          </a:p>
          <a:p>
            <a:pPr marL="334010" indent="-301625">
              <a:lnSpc>
                <a:spcPct val="100000"/>
              </a:lnSpc>
              <a:spcBef>
                <a:spcPts val="530"/>
              </a:spcBef>
              <a:buFont typeface="Times New Roman"/>
              <a:buAutoNum type="arabicParenR"/>
              <a:tabLst>
                <a:tab pos="334645" algn="l"/>
              </a:tabLst>
            </a:pPr>
            <a:r>
              <a:rPr sz="2200" b="1" u="heavy" spc="-4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Value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u="heavy" spc="-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System</a:t>
            </a:r>
            <a:endParaRPr sz="2200">
              <a:latin typeface="Times New Roman"/>
              <a:cs typeface="Times New Roman"/>
            </a:endParaRPr>
          </a:p>
          <a:p>
            <a:pPr marL="450215" marR="64769" indent="5715">
              <a:lnSpc>
                <a:spcPct val="100000"/>
              </a:lnSpc>
              <a:spcBef>
                <a:spcPts val="530"/>
              </a:spcBef>
              <a:tabLst>
                <a:tab pos="2192020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The value system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of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founders and those at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the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helm of 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affairs 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has important bearing on the choice of business, the mission  and objectives	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of the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organization, business policies and  practices.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00">
              <a:latin typeface="Times New Roman"/>
              <a:cs typeface="Times New Roman"/>
            </a:endParaRPr>
          </a:p>
          <a:p>
            <a:pPr marL="314325" indent="-301625">
              <a:lnSpc>
                <a:spcPct val="100000"/>
              </a:lnSpc>
              <a:buFont typeface="Times New Roman"/>
              <a:buAutoNum type="arabicParenR" startAt="2"/>
              <a:tabLst>
                <a:tab pos="314960" algn="l"/>
              </a:tabLst>
            </a:pPr>
            <a:r>
              <a:rPr sz="2200" b="1" u="heavy" spc="-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Mission and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u="heavy" spc="-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Objectives</a:t>
            </a:r>
            <a:endParaRPr sz="2200">
              <a:latin typeface="Times New Roman"/>
              <a:cs typeface="Times New Roman"/>
            </a:endParaRPr>
          </a:p>
          <a:p>
            <a:pPr marL="455930" marR="5080">
              <a:lnSpc>
                <a:spcPct val="100000"/>
              </a:lnSpc>
              <a:spcBef>
                <a:spcPts val="530"/>
              </a:spcBef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The business domain of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the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company , priorities , direction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of 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development, business </a:t>
            </a:r>
            <a:r>
              <a:rPr sz="2200" spc="-15" dirty="0">
                <a:solidFill>
                  <a:srgbClr val="2E2B1F"/>
                </a:solidFill>
                <a:latin typeface="Times New Roman"/>
                <a:cs typeface="Times New Roman"/>
              </a:rPr>
              <a:t>philosophy,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business policy etc. are 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guided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by the mission and objectives of the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company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3118"/>
            <a:ext cx="7118984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0" dirty="0"/>
              <a:t>INTERNAL</a:t>
            </a:r>
            <a:r>
              <a:rPr spc="-459" dirty="0"/>
              <a:t> </a:t>
            </a:r>
            <a:r>
              <a:rPr spc="-90" dirty="0"/>
              <a:t>ENVIRONMENT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56663"/>
            <a:ext cx="7291070" cy="445262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14325" indent="-301625">
              <a:lnSpc>
                <a:spcPct val="100000"/>
              </a:lnSpc>
              <a:spcBef>
                <a:spcPts val="625"/>
              </a:spcBef>
              <a:buFont typeface="Times New Roman"/>
              <a:buAutoNum type="arabicParenR" startAt="3"/>
              <a:tabLst>
                <a:tab pos="314960" algn="l"/>
              </a:tabLst>
            </a:pPr>
            <a:r>
              <a:rPr sz="2200" b="1" u="heavy" spc="-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Management 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Structure </a:t>
            </a:r>
            <a:r>
              <a:rPr sz="2200" b="1" u="heavy" spc="-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and</a:t>
            </a:r>
            <a:r>
              <a:rPr sz="2200" b="1" u="heavy" spc="4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u="heavy" spc="-1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Nature</a:t>
            </a:r>
            <a:endParaRPr sz="2200">
              <a:latin typeface="Times New Roman"/>
              <a:cs typeface="Times New Roman"/>
            </a:endParaRPr>
          </a:p>
          <a:p>
            <a:pPr marL="436245" marR="5080">
              <a:lnSpc>
                <a:spcPct val="100000"/>
              </a:lnSpc>
              <a:spcBef>
                <a:spcPts val="530"/>
              </a:spcBef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The organizational structure, the composition of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the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Board of  Directors, extent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of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professionalization of 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management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etc.  are important factors influencing business</a:t>
            </a:r>
            <a:r>
              <a:rPr sz="2200" spc="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decisions.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00">
              <a:latin typeface="Times New Roman"/>
              <a:cs typeface="Times New Roman"/>
            </a:endParaRPr>
          </a:p>
          <a:p>
            <a:pPr marL="375285" indent="-301625">
              <a:lnSpc>
                <a:spcPct val="100000"/>
              </a:lnSpc>
              <a:buFont typeface="Times New Roman"/>
              <a:buAutoNum type="arabicParenR" startAt="4"/>
              <a:tabLst>
                <a:tab pos="375920" algn="l"/>
              </a:tabLst>
            </a:pPr>
            <a:r>
              <a:rPr sz="2200" b="1" u="heavy" spc="-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Internal Power</a:t>
            </a:r>
            <a:r>
              <a:rPr sz="2200" b="1" u="heavy" spc="-3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u="heavy" spc="-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Relationship</a:t>
            </a:r>
            <a:endParaRPr sz="2200">
              <a:latin typeface="Times New Roman"/>
              <a:cs typeface="Times New Roman"/>
            </a:endParaRPr>
          </a:p>
          <a:p>
            <a:pPr marL="436245" marR="23495">
              <a:lnSpc>
                <a:spcPct val="100000"/>
              </a:lnSpc>
              <a:spcBef>
                <a:spcPts val="530"/>
              </a:spcBef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Factors like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the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amount of support the top 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management 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enjoys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from lower levels and workers, share holders and  Board of Directors have important influence on the decisions  and their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implementation.</a:t>
            </a:r>
            <a:endParaRPr sz="2200">
              <a:latin typeface="Times New Roman"/>
              <a:cs typeface="Times New Roman"/>
            </a:endParaRPr>
          </a:p>
          <a:p>
            <a:pPr marL="436245">
              <a:lnSpc>
                <a:spcPct val="100000"/>
              </a:lnSpc>
              <a:spcBef>
                <a:spcPts val="530"/>
              </a:spcBef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The relationship between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the 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members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of Board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200" spc="1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Directors</a:t>
            </a:r>
            <a:endParaRPr sz="2200">
              <a:latin typeface="Times New Roman"/>
              <a:cs typeface="Times New Roman"/>
            </a:endParaRPr>
          </a:p>
          <a:p>
            <a:pPr marL="436245">
              <a:lnSpc>
                <a:spcPct val="100000"/>
              </a:lnSpc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is also a critical</a:t>
            </a:r>
            <a:r>
              <a:rPr sz="22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2E2B1F"/>
                </a:solidFill>
                <a:latin typeface="Times New Roman"/>
                <a:cs typeface="Times New Roman"/>
              </a:rPr>
              <a:t>factor.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3118"/>
            <a:ext cx="7118984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0" dirty="0"/>
              <a:t>INTERNAL</a:t>
            </a:r>
            <a:r>
              <a:rPr spc="-459" dirty="0"/>
              <a:t> </a:t>
            </a:r>
            <a:r>
              <a:rPr spc="-90" dirty="0"/>
              <a:t>ENVIRONMENT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56663"/>
            <a:ext cx="7103745" cy="4050029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14325" indent="-301625">
              <a:lnSpc>
                <a:spcPct val="100000"/>
              </a:lnSpc>
              <a:spcBef>
                <a:spcPts val="625"/>
              </a:spcBef>
              <a:buFont typeface="Times New Roman"/>
              <a:buAutoNum type="arabicParenR" startAt="5"/>
              <a:tabLst>
                <a:tab pos="314960" algn="l"/>
              </a:tabLst>
            </a:pPr>
            <a:r>
              <a:rPr sz="2200" b="1" u="heavy" spc="-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Human</a:t>
            </a:r>
            <a:r>
              <a:rPr sz="2200" b="1" u="heavy" spc="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Resources</a:t>
            </a:r>
            <a:endParaRPr sz="2200">
              <a:latin typeface="Times New Roman"/>
              <a:cs typeface="Times New Roman"/>
            </a:endParaRPr>
          </a:p>
          <a:p>
            <a:pPr marL="436245">
              <a:lnSpc>
                <a:spcPct val="100000"/>
              </a:lnSpc>
              <a:spcBef>
                <a:spcPts val="530"/>
              </a:spcBef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The characteristics of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the 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human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resources</a:t>
            </a:r>
            <a:r>
              <a:rPr sz="2200" spc="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like</a:t>
            </a:r>
            <a:endParaRPr sz="2200">
              <a:latin typeface="Times New Roman"/>
              <a:cs typeface="Times New Roman"/>
            </a:endParaRPr>
          </a:p>
          <a:p>
            <a:pPr marL="436245" marR="5080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skill, </a:t>
            </a:r>
            <a:r>
              <a:rPr sz="2200" spc="-20" dirty="0">
                <a:solidFill>
                  <a:srgbClr val="2E2B1F"/>
                </a:solidFill>
                <a:latin typeface="Times New Roman"/>
                <a:cs typeface="Times New Roman"/>
              </a:rPr>
              <a:t>quality,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morale, 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commitment,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attitudes etc. could  contribute to the strength and weakness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of the</a:t>
            </a:r>
            <a:r>
              <a:rPr sz="2200" spc="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organization.</a:t>
            </a:r>
            <a:endParaRPr sz="2200">
              <a:latin typeface="Times New Roman"/>
              <a:cs typeface="Times New Roman"/>
            </a:endParaRPr>
          </a:p>
          <a:p>
            <a:pPr marL="436245" marR="337185">
              <a:lnSpc>
                <a:spcPct val="100000"/>
              </a:lnSpc>
              <a:spcBef>
                <a:spcPts val="525"/>
              </a:spcBef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The involvement, initiative etc. of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the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people at 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different 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levels 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may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vary from organization to</a:t>
            </a:r>
            <a:r>
              <a:rPr sz="2200" spc="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organization.</a:t>
            </a:r>
            <a:endParaRPr sz="2200">
              <a:latin typeface="Times New Roman"/>
              <a:cs typeface="Times New Roman"/>
            </a:endParaRPr>
          </a:p>
          <a:p>
            <a:pPr marL="375285" indent="-301625">
              <a:lnSpc>
                <a:spcPct val="100000"/>
              </a:lnSpc>
              <a:spcBef>
                <a:spcPts val="530"/>
              </a:spcBef>
              <a:buFont typeface="Times New Roman"/>
              <a:buAutoNum type="arabicParenR" startAt="6"/>
              <a:tabLst>
                <a:tab pos="375920" algn="l"/>
              </a:tabLst>
            </a:pPr>
            <a:r>
              <a:rPr sz="2200" b="1" u="heavy" spc="-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Company Image and Brand</a:t>
            </a:r>
            <a:r>
              <a:rPr sz="2200" b="1" u="heavy" spc="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u="heavy" spc="-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Equity</a:t>
            </a:r>
            <a:endParaRPr sz="2200">
              <a:latin typeface="Times New Roman"/>
              <a:cs typeface="Times New Roman"/>
            </a:endParaRPr>
          </a:p>
          <a:p>
            <a:pPr marL="436245">
              <a:lnSpc>
                <a:spcPct val="100000"/>
              </a:lnSpc>
              <a:spcBef>
                <a:spcPts val="530"/>
              </a:spcBef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The 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image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of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the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company matters while</a:t>
            </a:r>
            <a:r>
              <a:rPr sz="2200" spc="5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raising</a:t>
            </a:r>
            <a:endParaRPr sz="2200">
              <a:latin typeface="Times New Roman"/>
              <a:cs typeface="Times New Roman"/>
            </a:endParaRPr>
          </a:p>
          <a:p>
            <a:pPr marL="436245" marR="27940">
              <a:lnSpc>
                <a:spcPct val="100000"/>
              </a:lnSpc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finance, forming joint ventures or other alliances, soliciting  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market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intermediaries, entering purchase or sale</a:t>
            </a:r>
            <a:r>
              <a:rPr sz="2200" spc="1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contracts</a:t>
            </a:r>
            <a:endParaRPr sz="2200">
              <a:latin typeface="Times New Roman"/>
              <a:cs typeface="Times New Roman"/>
            </a:endParaRPr>
          </a:p>
          <a:p>
            <a:pPr marL="436245">
              <a:lnSpc>
                <a:spcPct val="100000"/>
              </a:lnSpc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, launching new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products</a:t>
            </a:r>
            <a:r>
              <a:rPr sz="22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etc.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3118"/>
            <a:ext cx="7118984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0" dirty="0"/>
              <a:t>INTERNAL</a:t>
            </a:r>
            <a:r>
              <a:rPr spc="-459" dirty="0"/>
              <a:t> </a:t>
            </a:r>
            <a:r>
              <a:rPr spc="-90" dirty="0"/>
              <a:t>ENVIRONMENT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56663"/>
            <a:ext cx="4605020" cy="2037714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200" b="1" i="1" u="heavy" spc="-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OTHER</a:t>
            </a:r>
            <a:r>
              <a:rPr sz="2200" b="1" i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i="1" u="heavy" spc="-4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/>
                <a:cs typeface="Times New Roman"/>
              </a:rPr>
              <a:t>FACTORS</a:t>
            </a:r>
            <a:endParaRPr sz="22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Physical Assets and</a:t>
            </a:r>
            <a:r>
              <a:rPr sz="2200" spc="-1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Facilities</a:t>
            </a:r>
            <a:endParaRPr sz="22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R&amp;D and </a:t>
            </a:r>
            <a:r>
              <a:rPr sz="2200" spc="-15" dirty="0">
                <a:solidFill>
                  <a:srgbClr val="2E2B1F"/>
                </a:solidFill>
                <a:latin typeface="Times New Roman"/>
                <a:cs typeface="Times New Roman"/>
              </a:rPr>
              <a:t>Technological</a:t>
            </a:r>
            <a:r>
              <a:rPr sz="2200" spc="-7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Capabilities</a:t>
            </a:r>
            <a:endParaRPr sz="22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Marketing</a:t>
            </a:r>
            <a:r>
              <a:rPr sz="22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Resources</a:t>
            </a:r>
            <a:endParaRPr sz="22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Financial</a:t>
            </a:r>
            <a:r>
              <a:rPr sz="22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Factors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</TotalTime>
  <Words>1650</Words>
  <Application>Microsoft Office PowerPoint</Application>
  <PresentationFormat>On-screen Show (4:3)</PresentationFormat>
  <Paragraphs>216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Concourse</vt:lpstr>
      <vt:lpstr>Business Environment</vt:lpstr>
      <vt:lpstr>INTRODUCTION</vt:lpstr>
      <vt:lpstr>Definition</vt:lpstr>
      <vt:lpstr>Slide 4</vt:lpstr>
      <vt:lpstr>TYPES OF ENVIRONMENT</vt:lpstr>
      <vt:lpstr>INTERNAL ENVIRONMENT</vt:lpstr>
      <vt:lpstr>INTERNAL ENVIRONMENT</vt:lpstr>
      <vt:lpstr>INTERNAL ENVIRONMENT</vt:lpstr>
      <vt:lpstr>INTERNAL ENVIRONMENT</vt:lpstr>
      <vt:lpstr>EXTERNAL ENVIRONMENT</vt:lpstr>
      <vt:lpstr>MICROENVIRONMENT</vt:lpstr>
      <vt:lpstr>suppliers</vt:lpstr>
      <vt:lpstr>customers</vt:lpstr>
      <vt:lpstr>competitors</vt:lpstr>
      <vt:lpstr>Marketing intermediaries</vt:lpstr>
      <vt:lpstr>publics</vt:lpstr>
      <vt:lpstr>MACRO ENVIRONMENT</vt:lpstr>
      <vt:lpstr>Economic Environment</vt:lpstr>
      <vt:lpstr>Economic Environment</vt:lpstr>
      <vt:lpstr>Political &amp; Government  Environment</vt:lpstr>
      <vt:lpstr>socio-cultural environment</vt:lpstr>
      <vt:lpstr>Slide 22</vt:lpstr>
      <vt:lpstr>Slide 23</vt:lpstr>
      <vt:lpstr>Demographic environment</vt:lpstr>
      <vt:lpstr>Natural environment</vt:lpstr>
      <vt:lpstr>Physical &amp; technological  environment</vt:lpstr>
      <vt:lpstr>International Environment</vt:lpstr>
      <vt:lpstr>Slide 28</vt:lpstr>
      <vt:lpstr>THANK YOU….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Environment</dc:title>
  <cp:lastModifiedBy>Commerce</cp:lastModifiedBy>
  <cp:revision>2</cp:revision>
  <dcterms:created xsi:type="dcterms:W3CDTF">2018-07-25T08:46:32Z</dcterms:created>
  <dcterms:modified xsi:type="dcterms:W3CDTF">2023-07-29T04:55:35Z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2011-06-10T00:00:00Z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2018-07-25T00:00:00Z</vt:filetime>
  </property>
</Properties>
</file>